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61" r:id="rId4"/>
    <p:sldId id="262" r:id="rId5"/>
    <p:sldId id="264" r:id="rId6"/>
    <p:sldId id="265" r:id="rId7"/>
    <p:sldId id="266" r:id="rId8"/>
    <p:sldId id="267" r:id="rId9"/>
    <p:sldId id="268" r:id="rId10"/>
    <p:sldId id="269" r:id="rId11"/>
    <p:sldId id="270" r:id="rId12"/>
    <p:sldId id="272"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347035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CEFFEE-E5D6-4D3F-BBCB-75D7C312A3CA}"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325898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2784933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2238010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465513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2970930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1405284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594204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15657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312198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EFFEE-E5D6-4D3F-BBCB-75D7C312A3CA}"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51862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CEFFEE-E5D6-4D3F-BBCB-75D7C312A3CA}"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408797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CEFFEE-E5D6-4D3F-BBCB-75D7C312A3CA}" type="datetimeFigureOut">
              <a:rPr lang="en-US" smtClean="0"/>
              <a:pPr/>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259076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CEFFEE-E5D6-4D3F-BBCB-75D7C312A3CA}" type="datetimeFigureOut">
              <a:rPr lang="en-US" smtClean="0"/>
              <a:pPr/>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210168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EFFEE-E5D6-4D3F-BBCB-75D7C312A3CA}" type="datetimeFigureOut">
              <a:rPr lang="en-US" smtClean="0"/>
              <a:pPr/>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79420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CEFFEE-E5D6-4D3F-BBCB-75D7C312A3CA}"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42514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CEFFEE-E5D6-4D3F-BBCB-75D7C312A3CA}"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311089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3CEFFEE-E5D6-4D3F-BBCB-75D7C312A3CA}" type="datetimeFigureOut">
              <a:rPr lang="en-US" smtClean="0"/>
              <a:pPr/>
              <a:t>5/8/2023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A6A66F-AA1B-49F6-A615-3C4C34DB1099}" type="slidenum">
              <a:rPr lang="en-US" smtClean="0"/>
              <a:pPr/>
              <a:t>‹#›</a:t>
            </a:fld>
            <a:endParaRPr lang="en-US"/>
          </a:p>
        </p:txBody>
      </p:sp>
    </p:spTree>
    <p:extLst>
      <p:ext uri="{BB962C8B-B14F-4D97-AF65-F5344CB8AC3E}">
        <p14:creationId xmlns:p14="http://schemas.microsoft.com/office/powerpoint/2010/main" xmlns="" val="3657870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C6CE8E-CD22-49CB-A0A5-4229D0EF7E2C}"/>
              </a:ext>
            </a:extLst>
          </p:cNvPr>
          <p:cNvSpPr>
            <a:spLocks noGrp="1"/>
          </p:cNvSpPr>
          <p:nvPr>
            <p:ph type="ctrTitle"/>
          </p:nvPr>
        </p:nvSpPr>
        <p:spPr>
          <a:xfrm>
            <a:off x="2928401" y="1380069"/>
            <a:ext cx="8574622" cy="2048932"/>
          </a:xfrm>
        </p:spPr>
        <p:txBody>
          <a:bodyPr/>
          <a:lstStyle/>
          <a:p>
            <a:r>
              <a:rPr lang="mk-MK" b="1" dirty="0"/>
              <a:t>Криминал од омраза</a:t>
            </a:r>
            <a:endParaRPr lang="en-US" b="1" dirty="0"/>
          </a:p>
        </p:txBody>
      </p:sp>
      <p:sp>
        <p:nvSpPr>
          <p:cNvPr id="3" name="Subtitle 2">
            <a:extLst>
              <a:ext uri="{FF2B5EF4-FFF2-40B4-BE49-F238E27FC236}">
                <a16:creationId xmlns:a16="http://schemas.microsoft.com/office/drawing/2014/main" xmlns="" id="{647039D9-1DCF-4989-A83E-A80C3F74D60E}"/>
              </a:ext>
            </a:extLst>
          </p:cNvPr>
          <p:cNvSpPr>
            <a:spLocks noGrp="1"/>
          </p:cNvSpPr>
          <p:nvPr>
            <p:ph type="subTitle" idx="1"/>
          </p:nvPr>
        </p:nvSpPr>
        <p:spPr>
          <a:xfrm>
            <a:off x="4515377" y="4326903"/>
            <a:ext cx="6987645" cy="999241"/>
          </a:xfrm>
        </p:spPr>
        <p:txBody>
          <a:bodyPr/>
          <a:lstStyle/>
          <a:p>
            <a:r>
              <a:rPr lang="mk-MK" dirty="0"/>
              <a:t>Лидија Зимбовска, </a:t>
            </a:r>
          </a:p>
          <a:p>
            <a:r>
              <a:rPr lang="mk-MK" dirty="0"/>
              <a:t>судија во Апелационен суд Скопје</a:t>
            </a:r>
            <a:endParaRPr lang="en-US" dirty="0"/>
          </a:p>
        </p:txBody>
      </p:sp>
    </p:spTree>
    <p:extLst>
      <p:ext uri="{BB962C8B-B14F-4D97-AF65-F5344CB8AC3E}">
        <p14:creationId xmlns:p14="http://schemas.microsoft.com/office/powerpoint/2010/main" xmlns="" val="294550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2BC8A3E-5DB4-489A-BDC6-CAD25FC48737}"/>
              </a:ext>
            </a:extLst>
          </p:cNvPr>
          <p:cNvSpPr txBox="1"/>
          <p:nvPr/>
        </p:nvSpPr>
        <p:spPr>
          <a:xfrm>
            <a:off x="1704108" y="418098"/>
            <a:ext cx="10183091" cy="6370975"/>
          </a:xfrm>
          <a:prstGeom prst="rect">
            <a:avLst/>
          </a:prstGeom>
          <a:noFill/>
        </p:spPr>
        <p:txBody>
          <a:bodyPr wrap="square">
            <a:spAutoFit/>
          </a:bodyPr>
          <a:lstStyle/>
          <a:p>
            <a:pPr algn="just"/>
            <a:r>
              <a:rPr lang="ru-RU" sz="2400" dirty="0"/>
              <a:t>	</a:t>
            </a:r>
            <a:r>
              <a:rPr lang="ru-RU" sz="2400" dirty="0" err="1"/>
              <a:t>Според</a:t>
            </a:r>
            <a:r>
              <a:rPr lang="ru-RU" sz="2400" dirty="0"/>
              <a:t> </a:t>
            </a:r>
            <a:r>
              <a:rPr lang="ru-RU" sz="2400" dirty="0" err="1"/>
              <a:t>норвешкиот</a:t>
            </a:r>
            <a:r>
              <a:rPr lang="ru-RU" sz="2400" dirty="0"/>
              <a:t> </a:t>
            </a:r>
            <a:r>
              <a:rPr lang="ru-RU" sz="2400" dirty="0" err="1"/>
              <a:t>истражувач</a:t>
            </a:r>
            <a:r>
              <a:rPr lang="ru-RU" sz="2400" dirty="0"/>
              <a:t> на </a:t>
            </a:r>
            <a:r>
              <a:rPr lang="ru-RU" sz="2400" dirty="0" err="1"/>
              <a:t>насилството</a:t>
            </a:r>
            <a:r>
              <a:rPr lang="ru-RU" sz="2400" dirty="0"/>
              <a:t> како </a:t>
            </a:r>
            <a:r>
              <a:rPr lang="ru-RU" sz="2400" dirty="0" err="1"/>
              <a:t>општествен</a:t>
            </a:r>
            <a:r>
              <a:rPr lang="ru-RU" sz="2400" dirty="0"/>
              <a:t> феномен </a:t>
            </a:r>
            <a:r>
              <a:rPr lang="ru-RU" sz="2400" b="1" dirty="0" err="1"/>
              <a:t>Johan</a:t>
            </a:r>
            <a:r>
              <a:rPr lang="ru-RU" sz="2400" b="1" dirty="0"/>
              <a:t> </a:t>
            </a:r>
            <a:r>
              <a:rPr lang="ru-RU" sz="2400" b="1" dirty="0" err="1"/>
              <a:t>Galtung</a:t>
            </a:r>
            <a:r>
              <a:rPr lang="ru-RU" sz="2400" dirty="0"/>
              <a:t>, се </a:t>
            </a:r>
            <a:r>
              <a:rPr lang="ru-RU" sz="2400" dirty="0" err="1"/>
              <a:t>разликуваат</a:t>
            </a:r>
            <a:r>
              <a:rPr lang="ru-RU" sz="2400" dirty="0"/>
              <a:t> три вида </a:t>
            </a:r>
            <a:r>
              <a:rPr lang="ru-RU" sz="2400" dirty="0" err="1"/>
              <a:t>насилство</a:t>
            </a:r>
            <a:r>
              <a:rPr lang="ru-RU" sz="2400" dirty="0"/>
              <a:t>: </a:t>
            </a:r>
          </a:p>
          <a:p>
            <a:endParaRPr lang="ru-RU" sz="2400" dirty="0"/>
          </a:p>
          <a:p>
            <a:pPr marL="342900" indent="-342900">
              <a:buFontTx/>
              <a:buChar char="-"/>
            </a:pPr>
            <a:r>
              <a:rPr lang="ru-RU" sz="2400" b="1" dirty="0" err="1"/>
              <a:t>директно</a:t>
            </a:r>
            <a:r>
              <a:rPr lang="ru-RU" sz="2400" b="1" dirty="0"/>
              <a:t> (</a:t>
            </a:r>
            <a:r>
              <a:rPr lang="ru-RU" sz="2400" b="1" dirty="0" err="1"/>
              <a:t>персонално</a:t>
            </a:r>
            <a:r>
              <a:rPr lang="ru-RU" sz="2400" b="1" dirty="0"/>
              <a:t>) </a:t>
            </a:r>
            <a:r>
              <a:rPr lang="ru-RU" sz="2400" b="1" dirty="0" err="1"/>
              <a:t>насилство</a:t>
            </a:r>
            <a:r>
              <a:rPr lang="ru-RU" sz="2400" b="1" dirty="0"/>
              <a:t>; </a:t>
            </a:r>
          </a:p>
          <a:p>
            <a:endParaRPr lang="ru-RU" sz="2400" b="1" dirty="0"/>
          </a:p>
          <a:p>
            <a:pPr marL="342900" indent="-342900">
              <a:buFontTx/>
              <a:buChar char="-"/>
            </a:pPr>
            <a:r>
              <a:rPr lang="ru-RU" sz="2400" b="1" dirty="0"/>
              <a:t>структурно </a:t>
            </a:r>
            <a:r>
              <a:rPr lang="ru-RU" sz="2400" b="1" dirty="0" err="1"/>
              <a:t>насилство</a:t>
            </a:r>
            <a:r>
              <a:rPr lang="ru-RU" sz="2400" b="1" dirty="0"/>
              <a:t>; и </a:t>
            </a:r>
          </a:p>
          <a:p>
            <a:endParaRPr lang="ru-RU" sz="2400" b="1" dirty="0"/>
          </a:p>
          <a:p>
            <a:pPr marL="342900" indent="-342900">
              <a:buFontTx/>
              <a:buChar char="-"/>
            </a:pPr>
            <a:r>
              <a:rPr lang="ru-RU" sz="2400" b="1" dirty="0" err="1"/>
              <a:t>културно</a:t>
            </a:r>
            <a:r>
              <a:rPr lang="ru-RU" sz="2400" b="1" dirty="0"/>
              <a:t> </a:t>
            </a:r>
            <a:r>
              <a:rPr lang="ru-RU" sz="2400" b="1" dirty="0" err="1"/>
              <a:t>насилство</a:t>
            </a:r>
            <a:r>
              <a:rPr lang="ru-RU" sz="2400" b="1" dirty="0"/>
              <a:t>.</a:t>
            </a:r>
          </a:p>
          <a:p>
            <a:pPr marL="342900" indent="-342900">
              <a:buFontTx/>
              <a:buChar char="-"/>
            </a:pPr>
            <a:endParaRPr lang="ru-RU" sz="2400" b="1" dirty="0"/>
          </a:p>
          <a:p>
            <a:endParaRPr lang="ru-RU" sz="2400" b="1" dirty="0"/>
          </a:p>
          <a:p>
            <a:pPr algn="just"/>
            <a:r>
              <a:rPr lang="ru-RU" sz="2400" b="1" dirty="0"/>
              <a:t>	</a:t>
            </a:r>
            <a:r>
              <a:rPr lang="ru-RU" sz="2400" dirty="0"/>
              <a:t>За казнено-</a:t>
            </a:r>
            <a:r>
              <a:rPr lang="ru-RU" sz="2400" dirty="0" err="1"/>
              <a:t>правниот</a:t>
            </a:r>
            <a:r>
              <a:rPr lang="ru-RU" sz="2400" dirty="0"/>
              <a:t> концепт на </a:t>
            </a:r>
            <a:r>
              <a:rPr lang="ru-RU" sz="2400" dirty="0" err="1"/>
              <a:t>делото</a:t>
            </a:r>
            <a:r>
              <a:rPr lang="ru-RU" sz="2400" dirty="0"/>
              <a:t> на </a:t>
            </a:r>
            <a:r>
              <a:rPr lang="ru-RU" sz="2400" dirty="0" err="1"/>
              <a:t>насилство</a:t>
            </a:r>
            <a:r>
              <a:rPr lang="ru-RU" sz="2400" dirty="0"/>
              <a:t> од </a:t>
            </a:r>
            <a:r>
              <a:rPr lang="ru-RU" sz="2400" dirty="0" err="1"/>
              <a:t>овој</a:t>
            </a:r>
            <a:r>
              <a:rPr lang="ru-RU" sz="2400" dirty="0"/>
              <a:t> широк поим на </a:t>
            </a:r>
            <a:r>
              <a:rPr lang="ru-RU" sz="2400" dirty="0" err="1"/>
              <a:t>насилство</a:t>
            </a:r>
            <a:r>
              <a:rPr lang="ru-RU" sz="2400" dirty="0"/>
              <a:t> е релевантно само </a:t>
            </a:r>
            <a:r>
              <a:rPr lang="ru-RU" sz="2400" dirty="0" err="1"/>
              <a:t>директното</a:t>
            </a:r>
            <a:r>
              <a:rPr lang="ru-RU" sz="2400" dirty="0"/>
              <a:t>, </a:t>
            </a:r>
            <a:r>
              <a:rPr lang="ru-RU" sz="2400" dirty="0" err="1"/>
              <a:t>односно</a:t>
            </a:r>
            <a:r>
              <a:rPr lang="ru-RU" sz="2400" dirty="0"/>
              <a:t> </a:t>
            </a:r>
            <a:r>
              <a:rPr lang="ru-RU" sz="2400" dirty="0" err="1"/>
              <a:t>персоналното</a:t>
            </a:r>
            <a:r>
              <a:rPr lang="ru-RU" sz="2400" dirty="0"/>
              <a:t> </a:t>
            </a:r>
            <a:r>
              <a:rPr lang="ru-RU" sz="2400" dirty="0" err="1"/>
              <a:t>насилство</a:t>
            </a:r>
            <a:r>
              <a:rPr lang="ru-RU" sz="2400" dirty="0"/>
              <a:t>. </a:t>
            </a:r>
          </a:p>
          <a:p>
            <a:endParaRPr lang="ru-RU" sz="2400" dirty="0"/>
          </a:p>
          <a:p>
            <a:endParaRPr lang="ru-RU" sz="2400" dirty="0"/>
          </a:p>
          <a:p>
            <a:endParaRPr lang="ru-RU" sz="2400" dirty="0"/>
          </a:p>
          <a:p>
            <a:endParaRPr lang="en-US" sz="2400" dirty="0"/>
          </a:p>
        </p:txBody>
      </p:sp>
    </p:spTree>
    <p:extLst>
      <p:ext uri="{BB962C8B-B14F-4D97-AF65-F5344CB8AC3E}">
        <p14:creationId xmlns:p14="http://schemas.microsoft.com/office/powerpoint/2010/main" xmlns="" val="168287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E9761FE-87B7-4A42-8CAB-7CE801E0EE35}"/>
              </a:ext>
            </a:extLst>
          </p:cNvPr>
          <p:cNvSpPr txBox="1"/>
          <p:nvPr/>
        </p:nvSpPr>
        <p:spPr>
          <a:xfrm>
            <a:off x="1593273" y="1101366"/>
            <a:ext cx="10169237" cy="3785652"/>
          </a:xfrm>
          <a:prstGeom prst="rect">
            <a:avLst/>
          </a:prstGeom>
          <a:noFill/>
        </p:spPr>
        <p:txBody>
          <a:bodyPr wrap="square">
            <a:spAutoFit/>
          </a:bodyPr>
          <a:lstStyle/>
          <a:p>
            <a:pPr algn="just"/>
            <a:r>
              <a:rPr lang="ru-RU" sz="2400" dirty="0"/>
              <a:t>	</a:t>
            </a:r>
            <a:r>
              <a:rPr lang="mk-MK" sz="2400" dirty="0"/>
              <a:t>Казнено-правниот поим на дело на персонално насилство подразбира дејствија на физичка или психичка присилба врз определено лице или предмет: </a:t>
            </a:r>
          </a:p>
          <a:p>
            <a:endParaRPr lang="mk-MK" sz="2400" dirty="0"/>
          </a:p>
          <a:p>
            <a:pPr marL="342900" indent="-342900">
              <a:buFont typeface="Arial" panose="020B0604020202020204" pitchFamily="34" charset="0"/>
              <a:buChar char="•"/>
            </a:pPr>
            <a:r>
              <a:rPr lang="mk-MK" sz="2400" b="1" dirty="0"/>
              <a:t>Физичкото насилство </a:t>
            </a:r>
          </a:p>
          <a:p>
            <a:endParaRPr lang="mk-MK" sz="2400" b="1" dirty="0"/>
          </a:p>
          <a:p>
            <a:pPr marL="342900" indent="-342900">
              <a:buFont typeface="Arial" panose="020B0604020202020204" pitchFamily="34" charset="0"/>
              <a:buChar char="•"/>
            </a:pPr>
            <a:r>
              <a:rPr lang="mk-MK" sz="2400" b="1" dirty="0"/>
              <a:t>Психичкото (емоционално) насилство</a:t>
            </a:r>
          </a:p>
          <a:p>
            <a:pPr marL="342900" indent="-342900">
              <a:buFont typeface="Arial" panose="020B0604020202020204" pitchFamily="34" charset="0"/>
              <a:buChar char="•"/>
            </a:pPr>
            <a:endParaRPr lang="mk-MK" sz="2400" b="1" dirty="0"/>
          </a:p>
          <a:p>
            <a:pPr algn="just"/>
            <a:r>
              <a:rPr lang="mk-MK" sz="2400" dirty="0"/>
              <a:t>	Дејствијата на физичко и психичко насилство се честопати комбинирани и претставуваат единствено насилничко дејствие</a:t>
            </a:r>
          </a:p>
        </p:txBody>
      </p:sp>
    </p:spTree>
    <p:extLst>
      <p:ext uri="{BB962C8B-B14F-4D97-AF65-F5344CB8AC3E}">
        <p14:creationId xmlns:p14="http://schemas.microsoft.com/office/powerpoint/2010/main" xmlns="" val="83438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9CA2093-E21A-4AA6-AD3E-C932157B5900}"/>
              </a:ext>
            </a:extLst>
          </p:cNvPr>
          <p:cNvSpPr txBox="1"/>
          <p:nvPr/>
        </p:nvSpPr>
        <p:spPr>
          <a:xfrm>
            <a:off x="1773381" y="334924"/>
            <a:ext cx="10058400" cy="7109639"/>
          </a:xfrm>
          <a:prstGeom prst="rect">
            <a:avLst/>
          </a:prstGeom>
          <a:noFill/>
        </p:spPr>
        <p:txBody>
          <a:bodyPr wrap="square">
            <a:spAutoFit/>
          </a:bodyPr>
          <a:lstStyle/>
          <a:p>
            <a:r>
              <a:rPr lang="ru-RU" sz="2400" b="1" i="1" u="sng" dirty="0" err="1"/>
              <a:t>Таргетирана</a:t>
            </a:r>
            <a:r>
              <a:rPr lang="ru-RU" sz="2400" b="1" i="1" u="sng" dirty="0"/>
              <a:t> </a:t>
            </a:r>
            <a:r>
              <a:rPr lang="ru-RU" sz="2400" b="1" i="1" u="sng" dirty="0" err="1"/>
              <a:t>жртва</a:t>
            </a:r>
            <a:r>
              <a:rPr lang="ru-RU" sz="2400" b="1" i="1" u="sng" dirty="0"/>
              <a:t> и </a:t>
            </a:r>
            <a:r>
              <a:rPr lang="ru-RU" sz="2400" b="1" i="1" u="sng" dirty="0" err="1"/>
              <a:t>посебности</a:t>
            </a:r>
            <a:r>
              <a:rPr lang="ru-RU" sz="2400" b="1" i="1" u="sng" dirty="0"/>
              <a:t> на </a:t>
            </a:r>
            <a:r>
              <a:rPr lang="ru-RU" sz="2400" b="1" i="1" u="sng" dirty="0" err="1"/>
              <a:t>групата</a:t>
            </a:r>
            <a:r>
              <a:rPr lang="ru-RU" sz="2400" b="1" i="1" u="sng" dirty="0"/>
              <a:t> на </a:t>
            </a:r>
            <a:r>
              <a:rPr lang="ru-RU" sz="2400" b="1" i="1" u="sng" dirty="0" err="1"/>
              <a:t>која</a:t>
            </a:r>
            <a:r>
              <a:rPr lang="ru-RU" sz="2400" b="1" i="1" u="sng" dirty="0"/>
              <a:t> </a:t>
            </a:r>
            <a:r>
              <a:rPr lang="ru-RU" sz="2400" b="1" i="1" u="sng" dirty="0" err="1"/>
              <a:t>припаѓа</a:t>
            </a:r>
            <a:endParaRPr lang="ru-RU" sz="2400" b="1" i="1" u="sng" dirty="0"/>
          </a:p>
          <a:p>
            <a:pPr algn="just"/>
            <a:endParaRPr lang="ru-RU" sz="2400" dirty="0"/>
          </a:p>
          <a:p>
            <a:pPr algn="just"/>
            <a:r>
              <a:rPr lang="ru-RU" sz="2400" dirty="0"/>
              <a:t>	</a:t>
            </a:r>
          </a:p>
          <a:p>
            <a:pPr algn="just"/>
            <a:r>
              <a:rPr lang="mk-MK" sz="2400" dirty="0"/>
              <a:t>	Специфичност на делото на омраза е неговата инструментална природа: дејствието на делото е насочено кон конкретна жртва, но истовремено е насочено и врз општествената група на која таа и припаѓа. </a:t>
            </a:r>
          </a:p>
          <a:p>
            <a:pPr algn="just"/>
            <a:endParaRPr lang="mk-MK" sz="2400" dirty="0"/>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mk-MK" sz="2400" b="0" i="0" u="none" strike="noStrike" kern="1200" cap="none" spc="0" normalizeH="0" baseline="0" noProof="0" dirty="0">
                <a:ln>
                  <a:noFill/>
                </a:ln>
                <a:solidFill>
                  <a:prstClr val="black"/>
                </a:solidFill>
                <a:effectLst/>
                <a:uLnTx/>
                <a:uFillTx/>
                <a:latin typeface="Corbel" panose="020B0503020204020204"/>
                <a:ea typeface="+mn-ea"/>
                <a:cs typeface="+mn-cs"/>
              </a:rPr>
              <a:t>	Сторителот ја избира жртвата поради нејзината припадност кон вистинската или замислена група, така што жртвата е заменлива.</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mk-MK" sz="24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mk-MK" sz="2400" b="0" i="0" u="none" strike="noStrike" kern="1200" cap="none" spc="0" normalizeH="0" baseline="0" noProof="0" dirty="0">
                <a:ln>
                  <a:noFill/>
                </a:ln>
                <a:solidFill>
                  <a:prstClr val="black"/>
                </a:solidFill>
                <a:effectLst/>
                <a:uLnTx/>
                <a:uFillTx/>
                <a:latin typeface="Corbel" panose="020B0503020204020204"/>
                <a:ea typeface="+mn-ea"/>
                <a:cs typeface="+mn-cs"/>
              </a:rPr>
              <a:t>	Жртвата може да припаѓа на малцинска или мнозинска група, така што поаѓајќи од самата природа на овие дела- дискриминација, повреда на еднаквоста на правата, делата на омраза можат да бидат извршени и спрема мнозински национални, етнички, верски или слични групи.</a:t>
            </a:r>
          </a:p>
          <a:p>
            <a:endParaRPr lang="ru-RU" sz="2400" b="1" i="1" u="sng" dirty="0"/>
          </a:p>
          <a:p>
            <a:endParaRPr lang="ru-RU" sz="2400" b="1" i="1" u="sng" dirty="0"/>
          </a:p>
          <a:p>
            <a:endParaRPr lang="ru-RU" sz="2400" b="1" i="1" u="sng" dirty="0"/>
          </a:p>
          <a:p>
            <a:endParaRPr lang="ru-RU" sz="2400" b="1" i="1" u="sng" dirty="0"/>
          </a:p>
          <a:p>
            <a:r>
              <a:rPr lang="ru-RU" sz="2400" b="1" i="1" dirty="0"/>
              <a:t> </a:t>
            </a:r>
            <a:endParaRPr lang="en-US" sz="2400" b="1" i="1" dirty="0"/>
          </a:p>
        </p:txBody>
      </p:sp>
    </p:spTree>
    <p:extLst>
      <p:ext uri="{BB962C8B-B14F-4D97-AF65-F5344CB8AC3E}">
        <p14:creationId xmlns:p14="http://schemas.microsoft.com/office/powerpoint/2010/main" xmlns="" val="283757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2E5012E-6B38-4EA4-8373-D924847FDF2E}"/>
              </a:ext>
            </a:extLst>
          </p:cNvPr>
          <p:cNvSpPr txBox="1"/>
          <p:nvPr/>
        </p:nvSpPr>
        <p:spPr>
          <a:xfrm>
            <a:off x="1579418" y="529303"/>
            <a:ext cx="10404764" cy="3785652"/>
          </a:xfrm>
          <a:prstGeom prst="rect">
            <a:avLst/>
          </a:prstGeom>
          <a:noFill/>
        </p:spPr>
        <p:txBody>
          <a:bodyPr wrap="square">
            <a:spAutoFit/>
          </a:bodyPr>
          <a:lstStyle/>
          <a:p>
            <a:r>
              <a:rPr lang="mk-MK" sz="2400" b="1" i="1" u="sng" dirty="0"/>
              <a:t>Зошто криминалот од омраза треба да се третира поинаку отколку другите видови на криминал?</a:t>
            </a:r>
          </a:p>
          <a:p>
            <a:endParaRPr lang="mk-MK" sz="2400" b="1" i="1" u="sng" dirty="0"/>
          </a:p>
          <a:p>
            <a:endParaRPr lang="mk-MK" sz="2400" b="1" i="1" u="sng" dirty="0"/>
          </a:p>
          <a:p>
            <a:pPr marL="342900" indent="-342900">
              <a:buFont typeface="Arial" panose="020B0604020202020204" pitchFamily="34" charset="0"/>
              <a:buChar char="•"/>
            </a:pPr>
            <a:r>
              <a:rPr lang="mk-MK" sz="2400" dirty="0"/>
              <a:t>Постои тенденција на пораст на криминалот од омраза;</a:t>
            </a:r>
          </a:p>
          <a:p>
            <a:pPr marL="342900" indent="-342900">
              <a:buFont typeface="Arial" panose="020B0604020202020204" pitchFamily="34" charset="0"/>
              <a:buChar char="•"/>
            </a:pPr>
            <a:endParaRPr lang="mk-MK" sz="2400" dirty="0"/>
          </a:p>
          <a:p>
            <a:pPr marL="342900" indent="-342900">
              <a:buFont typeface="Arial" panose="020B0604020202020204" pitchFamily="34" charset="0"/>
              <a:buChar char="•"/>
            </a:pPr>
            <a:r>
              <a:rPr kumimoji="0" lang="mk-MK" sz="2400" b="0" i="0" strike="noStrike" kern="1200" cap="none" spc="0" normalizeH="0" baseline="0" noProof="0" dirty="0">
                <a:ln>
                  <a:noFill/>
                </a:ln>
                <a:solidFill>
                  <a:prstClr val="black"/>
                </a:solidFill>
                <a:effectLst/>
                <a:uLnTx/>
                <a:uFillTx/>
                <a:latin typeface="Corbel" panose="020B0503020204020204"/>
                <a:ea typeface="+mn-ea"/>
                <a:cs typeface="+mn-cs"/>
              </a:rPr>
              <a:t>Постои тенденција криминалот од омраза да ескалира;</a:t>
            </a:r>
          </a:p>
          <a:p>
            <a:pPr marL="342900" indent="-342900">
              <a:buFont typeface="Arial" panose="020B0604020202020204" pitchFamily="34" charset="0"/>
              <a:buChar char="•"/>
            </a:pPr>
            <a:endParaRPr lang="mk-MK" sz="2400" dirty="0">
              <a:solidFill>
                <a:prstClr val="black"/>
              </a:solidFill>
              <a:latin typeface="Corbel" panose="020B0503020204020204"/>
            </a:endParaRPr>
          </a:p>
          <a:p>
            <a:pPr marL="342900" indent="-342900">
              <a:buFont typeface="Arial" panose="020B0604020202020204" pitchFamily="34" charset="0"/>
              <a:buChar char="•"/>
            </a:pPr>
            <a:r>
              <a:rPr kumimoji="0" lang="mk-MK" sz="2400" b="0" i="0" strike="noStrike" kern="1200" cap="none" spc="0" normalizeH="0" baseline="0" noProof="0" dirty="0">
                <a:ln>
                  <a:noFill/>
                </a:ln>
                <a:solidFill>
                  <a:prstClr val="black"/>
                </a:solidFill>
                <a:effectLst/>
                <a:uLnTx/>
                <a:uFillTx/>
                <a:latin typeface="Corbel" panose="020B0503020204020204"/>
                <a:ea typeface="+mn-ea"/>
                <a:cs typeface="+mn-cs"/>
              </a:rPr>
              <a:t>Постои тенденција криминалот на омраза да создаде магичен круг на противреакции</a:t>
            </a:r>
            <a:endParaRPr lang="mk-MK" sz="2400" dirty="0"/>
          </a:p>
        </p:txBody>
      </p:sp>
    </p:spTree>
    <p:extLst>
      <p:ext uri="{BB962C8B-B14F-4D97-AF65-F5344CB8AC3E}">
        <p14:creationId xmlns:p14="http://schemas.microsoft.com/office/powerpoint/2010/main" xmlns="" val="225164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AF23CBD-E8DA-47DE-B512-7C28C3F2C6EF}"/>
              </a:ext>
            </a:extLst>
          </p:cNvPr>
          <p:cNvSpPr txBox="1"/>
          <p:nvPr/>
        </p:nvSpPr>
        <p:spPr>
          <a:xfrm>
            <a:off x="1579418" y="751344"/>
            <a:ext cx="10390909" cy="5262979"/>
          </a:xfrm>
          <a:prstGeom prst="rect">
            <a:avLst/>
          </a:prstGeom>
          <a:noFill/>
        </p:spPr>
        <p:txBody>
          <a:bodyPr wrap="square">
            <a:spAutoFit/>
          </a:bodyPr>
          <a:lstStyle/>
          <a:p>
            <a:pPr algn="just"/>
            <a:r>
              <a:rPr lang="ru-RU" sz="2400" dirty="0"/>
              <a:t>	</a:t>
            </a:r>
            <a:r>
              <a:rPr lang="mk-MK" sz="2400" dirty="0"/>
              <a:t>Казнените дела на омраза претставуваат мошне сложена општествена и криминална појава, која има низа </a:t>
            </a:r>
            <a:r>
              <a:rPr lang="mk-MK" sz="2400" i="1" dirty="0"/>
              <a:t>специфичности во однос на другите облици на криминал. </a:t>
            </a:r>
          </a:p>
          <a:p>
            <a:endParaRPr lang="mk-MK" sz="2400" i="1" dirty="0"/>
          </a:p>
          <a:p>
            <a:pPr marL="342900" indent="-342900" algn="just">
              <a:buFont typeface="Arial" panose="020B0604020202020204" pitchFamily="34" charset="0"/>
              <a:buChar char="•"/>
            </a:pPr>
            <a:r>
              <a:rPr lang="mk-MK" sz="2400" b="1" dirty="0"/>
              <a:t>мотивот на сторителот</a:t>
            </a:r>
            <a:r>
              <a:rPr lang="mk-MK" sz="2400" dirty="0"/>
              <a:t>, </a:t>
            </a:r>
          </a:p>
          <a:p>
            <a:pPr marL="342900" indent="-342900" algn="just">
              <a:buFont typeface="Arial" panose="020B0604020202020204" pitchFamily="34" charset="0"/>
              <a:buChar char="•"/>
            </a:pPr>
            <a:endParaRPr lang="mk-MK" sz="2400" i="1" dirty="0"/>
          </a:p>
          <a:p>
            <a:pPr marL="342900" indent="-342900" algn="just">
              <a:buFont typeface="Arial" panose="020B0604020202020204" pitchFamily="34" charset="0"/>
              <a:buChar char="•"/>
            </a:pPr>
            <a:r>
              <a:rPr lang="mk-MK" sz="2400" b="1" dirty="0"/>
              <a:t>стратифицираниот објект на заштита;</a:t>
            </a:r>
          </a:p>
          <a:p>
            <a:pPr algn="just"/>
            <a:endParaRPr lang="mk-MK" sz="2400" b="1" dirty="0"/>
          </a:p>
          <a:p>
            <a:pPr algn="just"/>
            <a:r>
              <a:rPr lang="mk-MK" sz="2400" b="1" dirty="0"/>
              <a:t>Покрај непосредната жртва, кај овие дела постои секогаш и посредна жртва, чијшто социјален статус, интереси, слободи и права се повредени или загрозени- а тоа е општествената група (национална, етничка, религиозна итн.) на која припаѓа непосредната жртва на делото</a:t>
            </a:r>
            <a:r>
              <a:rPr lang="ru-RU" sz="2400" b="1" dirty="0"/>
              <a:t>. </a:t>
            </a:r>
          </a:p>
          <a:p>
            <a:pPr marL="342900" indent="-342900" algn="just">
              <a:buFont typeface="Arial" panose="020B0604020202020204" pitchFamily="34" charset="0"/>
              <a:buChar char="•"/>
            </a:pPr>
            <a:endParaRPr lang="mk-MK" sz="2400" b="1" dirty="0"/>
          </a:p>
          <a:p>
            <a:pPr marL="342900" indent="-342900" algn="just">
              <a:buFont typeface="Arial" panose="020B0604020202020204" pitchFamily="34" charset="0"/>
              <a:buChar char="•"/>
            </a:pPr>
            <a:endParaRPr lang="mk-MK" sz="2400" dirty="0"/>
          </a:p>
        </p:txBody>
      </p:sp>
    </p:spTree>
    <p:extLst>
      <p:ext uri="{BB962C8B-B14F-4D97-AF65-F5344CB8AC3E}">
        <p14:creationId xmlns:p14="http://schemas.microsoft.com/office/powerpoint/2010/main" xmlns="" val="372963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449E3A8-29C9-43A0-9CDB-B16E3A21F2F4}"/>
              </a:ext>
            </a:extLst>
          </p:cNvPr>
          <p:cNvSpPr txBox="1"/>
          <p:nvPr/>
        </p:nvSpPr>
        <p:spPr>
          <a:xfrm>
            <a:off x="1634835" y="1679093"/>
            <a:ext cx="9670473" cy="2677656"/>
          </a:xfrm>
          <a:prstGeom prst="rect">
            <a:avLst/>
          </a:prstGeom>
          <a:noFill/>
        </p:spPr>
        <p:txBody>
          <a:bodyPr wrap="square">
            <a:spAutoFit/>
          </a:bodyPr>
          <a:lstStyle/>
          <a:p>
            <a:pPr algn="just"/>
            <a:r>
              <a:rPr lang="ru-RU" sz="2400" dirty="0"/>
              <a:t>	</a:t>
            </a:r>
            <a:r>
              <a:rPr lang="mk-MK" sz="2400" dirty="0"/>
              <a:t>Ако полицаецот не ја насочи откривачката активност и кон пронаоѓањето докази кои го потврдуваат постоењето на омраза, ако јавниот обвинител не го состави обвинението така што во субјективната страна на делото посебно да го издвои таквиот мотив, ако конечно судијата го пренебрегне, криминалниот случај нема да биде комплексно расветлен заради донесување законита и праведна пресуда. </a:t>
            </a:r>
          </a:p>
        </p:txBody>
      </p:sp>
    </p:spTree>
    <p:extLst>
      <p:ext uri="{BB962C8B-B14F-4D97-AF65-F5344CB8AC3E}">
        <p14:creationId xmlns:p14="http://schemas.microsoft.com/office/powerpoint/2010/main" xmlns="" val="330658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3F21EDC-75AD-4FCF-BCBC-EB0C457322F3}"/>
              </a:ext>
            </a:extLst>
          </p:cNvPr>
          <p:cNvSpPr txBox="1"/>
          <p:nvPr/>
        </p:nvSpPr>
        <p:spPr>
          <a:xfrm>
            <a:off x="1773381" y="1351508"/>
            <a:ext cx="10183092" cy="4893647"/>
          </a:xfrm>
          <a:prstGeom prst="rect">
            <a:avLst/>
          </a:prstGeom>
          <a:noFill/>
        </p:spPr>
        <p:txBody>
          <a:bodyPr wrap="square">
            <a:spAutoFit/>
          </a:bodyPr>
          <a:lstStyle/>
          <a:p>
            <a:r>
              <a:rPr lang="mk-MK" sz="2400" b="1" dirty="0"/>
              <a:t>Криминал од омраза во криминолошка и казнено-правна смисла</a:t>
            </a:r>
          </a:p>
          <a:p>
            <a:endParaRPr lang="mk-MK" sz="2400" b="1" dirty="0"/>
          </a:p>
          <a:p>
            <a:endParaRPr lang="mk-MK" sz="2400" b="1" dirty="0"/>
          </a:p>
          <a:p>
            <a:pPr marL="342900" indent="-342900" algn="just">
              <a:buFont typeface="Arial" panose="020B0604020202020204" pitchFamily="34" charset="0"/>
              <a:buChar char="•"/>
            </a:pPr>
            <a:r>
              <a:rPr lang="mk-MK" sz="2400" dirty="0"/>
              <a:t>	</a:t>
            </a:r>
            <a:r>
              <a:rPr lang="mk-MK" sz="2400" b="1" dirty="0"/>
              <a:t>Во криминолошка смисла</a:t>
            </a:r>
          </a:p>
          <a:p>
            <a:pPr marL="342900" indent="-342900" algn="just">
              <a:buFont typeface="Arial" panose="020B0604020202020204" pitchFamily="34" charset="0"/>
              <a:buChar char="•"/>
            </a:pPr>
            <a:endParaRPr lang="mk-MK" sz="2400" b="1" dirty="0"/>
          </a:p>
          <a:p>
            <a:pPr marL="342900" indent="-342900" algn="just">
              <a:buFont typeface="Arial" panose="020B0604020202020204" pitchFamily="34" charset="0"/>
              <a:buChar char="•"/>
            </a:pPr>
            <a:r>
              <a:rPr lang="mk-MK" sz="2400" dirty="0"/>
              <a:t>	</a:t>
            </a:r>
            <a:r>
              <a:rPr lang="mk-MK" sz="2400" b="1" dirty="0"/>
              <a:t>Во казнено-правна смисла</a:t>
            </a:r>
          </a:p>
          <a:p>
            <a:pPr marL="342900" indent="-342900" algn="just">
              <a:buFont typeface="Arial" panose="020B0604020202020204" pitchFamily="34" charset="0"/>
              <a:buChar char="•"/>
            </a:pPr>
            <a:endParaRPr lang="mk-MK" sz="2400" b="1" dirty="0"/>
          </a:p>
          <a:p>
            <a:pPr marL="342900" indent="-342900" algn="just">
              <a:buFont typeface="Wingdings" panose="05000000000000000000" pitchFamily="2" charset="2"/>
              <a:buChar char="v"/>
            </a:pPr>
            <a:r>
              <a:rPr lang="mk-MK" sz="2400" b="1" i="1" dirty="0"/>
              <a:t>Начелото на законитост</a:t>
            </a:r>
            <a:endParaRPr lang="mk-MK" sz="2400" dirty="0"/>
          </a:p>
          <a:p>
            <a:endParaRPr lang="ru-RU" sz="2400" b="1" dirty="0"/>
          </a:p>
          <a:p>
            <a:endParaRPr lang="ru-RU" sz="2400" b="1" dirty="0"/>
          </a:p>
          <a:p>
            <a:endParaRPr lang="ru-RU" sz="2400" b="1" dirty="0"/>
          </a:p>
          <a:p>
            <a:endParaRPr lang="ru-RU" sz="2400" b="1" dirty="0"/>
          </a:p>
          <a:p>
            <a:endParaRPr lang="en-US" sz="2400" b="1" dirty="0"/>
          </a:p>
        </p:txBody>
      </p:sp>
    </p:spTree>
    <p:extLst>
      <p:ext uri="{BB962C8B-B14F-4D97-AF65-F5344CB8AC3E}">
        <p14:creationId xmlns:p14="http://schemas.microsoft.com/office/powerpoint/2010/main" xmlns="" val="148543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FD9319C-A757-41BF-B530-675ACB8B659D}"/>
              </a:ext>
            </a:extLst>
          </p:cNvPr>
          <p:cNvSpPr txBox="1"/>
          <p:nvPr/>
        </p:nvSpPr>
        <p:spPr>
          <a:xfrm>
            <a:off x="1593273" y="1905506"/>
            <a:ext cx="9864436" cy="3046988"/>
          </a:xfrm>
          <a:prstGeom prst="rect">
            <a:avLst/>
          </a:prstGeom>
          <a:noFill/>
        </p:spPr>
        <p:txBody>
          <a:bodyPr wrap="square">
            <a:spAutoFit/>
          </a:bodyPr>
          <a:lstStyle/>
          <a:p>
            <a:pPr algn="just"/>
            <a:r>
              <a:rPr lang="ru-RU" sz="2400" dirty="0"/>
              <a:t>	</a:t>
            </a:r>
            <a:r>
              <a:rPr lang="mk-MK" sz="2400" b="1" dirty="0"/>
              <a:t>ODIHR</a:t>
            </a:r>
            <a:r>
              <a:rPr lang="mk-MK" sz="2400" dirty="0"/>
              <a:t> поаѓа од едноставна дефиниција на поимот “казнено дело на омраза”: </a:t>
            </a:r>
          </a:p>
          <a:p>
            <a:pPr algn="just"/>
            <a:r>
              <a:rPr lang="mk-MK" sz="2400" dirty="0"/>
              <a:t>	</a:t>
            </a:r>
          </a:p>
          <a:p>
            <a:pPr algn="just"/>
            <a:r>
              <a:rPr lang="mk-MK" sz="2400" dirty="0"/>
              <a:t>		</a:t>
            </a:r>
            <a:r>
              <a:rPr lang="mk-MK" sz="2400" b="1" dirty="0"/>
              <a:t>мотив на предрасуда (пристрасност) плус криминално однесување (убиство, телесна повреда, оштетување на имот итн.)</a:t>
            </a:r>
          </a:p>
          <a:p>
            <a:pPr algn="just"/>
            <a:endParaRPr lang="mk-MK" sz="2400" dirty="0"/>
          </a:p>
          <a:p>
            <a:pPr algn="just"/>
            <a:endParaRPr lang="mk-MK" sz="2400" dirty="0"/>
          </a:p>
          <a:p>
            <a:pPr algn="just"/>
            <a:r>
              <a:rPr lang="mk-MK" sz="2400" dirty="0"/>
              <a:t>	</a:t>
            </a:r>
          </a:p>
        </p:txBody>
      </p:sp>
    </p:spTree>
    <p:extLst>
      <p:ext uri="{BB962C8B-B14F-4D97-AF65-F5344CB8AC3E}">
        <p14:creationId xmlns:p14="http://schemas.microsoft.com/office/powerpoint/2010/main" xmlns="" val="161972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021DA02-A5B6-4502-A41F-37F74EFDF5BC}"/>
              </a:ext>
            </a:extLst>
          </p:cNvPr>
          <p:cNvSpPr txBox="1"/>
          <p:nvPr/>
        </p:nvSpPr>
        <p:spPr>
          <a:xfrm>
            <a:off x="1551710" y="778225"/>
            <a:ext cx="10266218" cy="4893647"/>
          </a:xfrm>
          <a:prstGeom prst="rect">
            <a:avLst/>
          </a:prstGeom>
          <a:noFill/>
        </p:spPr>
        <p:txBody>
          <a:bodyPr wrap="square">
            <a:spAutoFit/>
          </a:bodyPr>
          <a:lstStyle/>
          <a:p>
            <a:r>
              <a:rPr lang="mk-MK" sz="2400" b="1" dirty="0"/>
              <a:t>Елементи (поими) кои бараат натамошно прецизирање:</a:t>
            </a:r>
          </a:p>
          <a:p>
            <a:endParaRPr lang="mk-MK" sz="2400" b="1" dirty="0"/>
          </a:p>
          <a:p>
            <a:pPr marL="342900" indent="-342900" algn="just">
              <a:buFontTx/>
              <a:buChar char="-"/>
            </a:pPr>
            <a:r>
              <a:rPr lang="mk-MK" sz="2400" dirty="0"/>
              <a:t>Омраза</a:t>
            </a:r>
          </a:p>
          <a:p>
            <a:pPr marL="342900" indent="-342900" algn="just">
              <a:buFontTx/>
              <a:buChar char="-"/>
            </a:pPr>
            <a:endParaRPr lang="mk-MK" sz="2400" dirty="0"/>
          </a:p>
          <a:p>
            <a:pPr marL="342900" indent="-342900" algn="just">
              <a:buFontTx/>
              <a:buChar char="-"/>
            </a:pPr>
            <a:r>
              <a:rPr lang="mk-MK" sz="2400" dirty="0"/>
              <a:t>Казнено дело, кое по правило претставува дело на насилно посегање по еднаквоста на слободите и правата; и </a:t>
            </a:r>
          </a:p>
          <a:p>
            <a:pPr algn="just"/>
            <a:endParaRPr lang="mk-MK" sz="2400" dirty="0"/>
          </a:p>
          <a:p>
            <a:pPr algn="just"/>
            <a:r>
              <a:rPr lang="mk-MK" sz="2400" dirty="0"/>
              <a:t> -   основи врз кои е определен посебниот статус на жртвата на делото како  припадник на определена група (расна, етничка, полова итн.).</a:t>
            </a:r>
          </a:p>
          <a:p>
            <a:endParaRPr lang="ru-RU" sz="2400" b="1" dirty="0"/>
          </a:p>
          <a:p>
            <a:endParaRPr lang="ru-RU" sz="2400" b="1" dirty="0"/>
          </a:p>
          <a:p>
            <a:endParaRPr lang="ru-RU" sz="2400" b="1" dirty="0"/>
          </a:p>
          <a:p>
            <a:r>
              <a:rPr lang="ru-RU" sz="2400" b="1" dirty="0"/>
              <a:t> </a:t>
            </a:r>
            <a:endParaRPr lang="en-US" sz="2400" b="1" dirty="0"/>
          </a:p>
        </p:txBody>
      </p:sp>
    </p:spTree>
    <p:extLst>
      <p:ext uri="{BB962C8B-B14F-4D97-AF65-F5344CB8AC3E}">
        <p14:creationId xmlns:p14="http://schemas.microsoft.com/office/powerpoint/2010/main" xmlns="" val="19134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C8D166C-BEF1-426A-B9C2-1299E4CB04A0}"/>
              </a:ext>
            </a:extLst>
          </p:cNvPr>
          <p:cNvSpPr txBox="1"/>
          <p:nvPr/>
        </p:nvSpPr>
        <p:spPr>
          <a:xfrm>
            <a:off x="1620982" y="556691"/>
            <a:ext cx="10363200" cy="4524315"/>
          </a:xfrm>
          <a:prstGeom prst="rect">
            <a:avLst/>
          </a:prstGeom>
          <a:noFill/>
        </p:spPr>
        <p:txBody>
          <a:bodyPr wrap="square">
            <a:spAutoFit/>
          </a:bodyPr>
          <a:lstStyle/>
          <a:p>
            <a:r>
              <a:rPr lang="ru-RU" sz="2400" b="1" i="1" u="sng" dirty="0" err="1"/>
              <a:t>Омраза</a:t>
            </a:r>
            <a:endParaRPr lang="ru-RU" sz="2400" b="1" i="1" u="sng" dirty="0"/>
          </a:p>
          <a:p>
            <a:endParaRPr lang="ru-RU" sz="2400" dirty="0"/>
          </a:p>
          <a:p>
            <a:pPr algn="just"/>
            <a:r>
              <a:rPr lang="ru-RU" sz="2400" dirty="0"/>
              <a:t>	</a:t>
            </a:r>
            <a:r>
              <a:rPr lang="mk-MK" sz="2400" dirty="0"/>
              <a:t>Постои висок степен на согласност дека делата на омраза се разликуваат од останатите казнени дела според својата онтолошка природа: тие се “message crimes”. </a:t>
            </a:r>
          </a:p>
          <a:p>
            <a:pPr algn="just"/>
            <a:endParaRPr lang="mk-MK" sz="2400" dirty="0"/>
          </a:p>
          <a:p>
            <a:pPr algn="just"/>
            <a:r>
              <a:rPr lang="mk-MK" sz="2400" dirty="0"/>
              <a:t>	</a:t>
            </a:r>
            <a:r>
              <a:rPr lang="mk-MK" sz="2400" i="1" dirty="0"/>
              <a:t>Омразата</a:t>
            </a:r>
            <a:r>
              <a:rPr lang="mk-MK" sz="2400" dirty="0"/>
              <a:t> </a:t>
            </a:r>
            <a:r>
              <a:rPr lang="mk-MK" sz="2400" i="1" dirty="0"/>
              <a:t>е негативно чувство </a:t>
            </a:r>
            <a:r>
              <a:rPr lang="mk-MK" sz="2400" dirty="0"/>
              <a:t>на непријателство, аверзија, одбивност или негирање на друг, </a:t>
            </a:r>
            <a:r>
              <a:rPr lang="mk-MK" sz="2400" i="1" dirty="0"/>
              <a:t>засновано врз предрасуди </a:t>
            </a:r>
            <a:r>
              <a:rPr lang="mk-MK" sz="2400" dirty="0"/>
              <a:t>за кои било разлики меѓу луѓето и општествените групи- национални, етнички верски и други, кое прераснува во силен агресивен внатрешен поттик за напад врз слободите и правата на други, во својство на припадник или припадници на определена општествена група. </a:t>
            </a:r>
          </a:p>
        </p:txBody>
      </p:sp>
    </p:spTree>
    <p:extLst>
      <p:ext uri="{BB962C8B-B14F-4D97-AF65-F5344CB8AC3E}">
        <p14:creationId xmlns:p14="http://schemas.microsoft.com/office/powerpoint/2010/main" xmlns="" val="381022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06B11FE-3405-4A72-A312-0F88225BC232}"/>
              </a:ext>
            </a:extLst>
          </p:cNvPr>
          <p:cNvSpPr txBox="1"/>
          <p:nvPr/>
        </p:nvSpPr>
        <p:spPr>
          <a:xfrm>
            <a:off x="1593272" y="1360438"/>
            <a:ext cx="10335491" cy="3785652"/>
          </a:xfrm>
          <a:prstGeom prst="rect">
            <a:avLst/>
          </a:prstGeom>
          <a:noFill/>
        </p:spPr>
        <p:txBody>
          <a:bodyPr wrap="square">
            <a:spAutoFit/>
          </a:bodyPr>
          <a:lstStyle/>
          <a:p>
            <a:pPr algn="just"/>
            <a:r>
              <a:rPr lang="mk-MK" sz="2400" dirty="0"/>
              <a:t>	Поимот на “пристрасност” има пошироко значење од омразата и подразбира однос кон друг заснован врз некој облик на предрасуда во врска со неговите карактеристики како припадник на одредена група (bias crime, bias-motivated crime). </a:t>
            </a:r>
          </a:p>
          <a:p>
            <a:endParaRPr lang="mk-MK" sz="2400" dirty="0"/>
          </a:p>
          <a:p>
            <a:pPr algn="just"/>
            <a:r>
              <a:rPr lang="mk-MK" sz="2400" dirty="0"/>
              <a:t>	Предрасудата е стојалиште кое не се заснова врз рационални аргументи, туку врз нерационална генерализација на некое поединечно негативно искуство или пристрасно заклучување кое се изведува од погрешни или неаргументирани премиси и се зема како непореклив заклучок кој не дозволува промени, контрааргументи или спорења. </a:t>
            </a:r>
          </a:p>
        </p:txBody>
      </p:sp>
    </p:spTree>
    <p:extLst>
      <p:ext uri="{BB962C8B-B14F-4D97-AF65-F5344CB8AC3E}">
        <p14:creationId xmlns:p14="http://schemas.microsoft.com/office/powerpoint/2010/main" xmlns="" val="159787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83358A9-6B74-40A3-8774-08C7FCDE3FE1}"/>
              </a:ext>
            </a:extLst>
          </p:cNvPr>
          <p:cNvSpPr txBox="1"/>
          <p:nvPr/>
        </p:nvSpPr>
        <p:spPr>
          <a:xfrm>
            <a:off x="1690254" y="1152666"/>
            <a:ext cx="10266218" cy="3046988"/>
          </a:xfrm>
          <a:prstGeom prst="rect">
            <a:avLst/>
          </a:prstGeom>
          <a:noFill/>
        </p:spPr>
        <p:txBody>
          <a:bodyPr wrap="square">
            <a:spAutoFit/>
          </a:bodyPr>
          <a:lstStyle/>
          <a:p>
            <a:r>
              <a:rPr lang="mk-MK" sz="2400" b="1" i="1" u="sng" dirty="0"/>
              <a:t>Казнено дело</a:t>
            </a:r>
          </a:p>
          <a:p>
            <a:endParaRPr lang="mk-MK" sz="2400" dirty="0"/>
          </a:p>
          <a:p>
            <a:r>
              <a:rPr lang="mk-MK" sz="2400" dirty="0"/>
              <a:t>	Делото на омраза е по правило species на дело на насилство. </a:t>
            </a:r>
          </a:p>
          <a:p>
            <a:endParaRPr lang="mk-MK" sz="2400" dirty="0"/>
          </a:p>
          <a:p>
            <a:r>
              <a:rPr lang="mk-MK" sz="2400" dirty="0"/>
              <a:t>	Во најопшта смисла, под насилство се подразбира негативно влијание врз основните човекови потреби и повреда или загрозување на основните човекови слободи и права, кое се состои во нивно попречување или отежнување на нивното остварување како и во закана со насилство.</a:t>
            </a:r>
          </a:p>
        </p:txBody>
      </p:sp>
    </p:spTree>
    <p:extLst>
      <p:ext uri="{BB962C8B-B14F-4D97-AF65-F5344CB8AC3E}">
        <p14:creationId xmlns:p14="http://schemas.microsoft.com/office/powerpoint/2010/main" xmlns="" val="3627663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340</TotalTime>
  <Words>130</Words>
  <Application>Microsoft Office PowerPoint</Application>
  <PresentationFormat>Custom</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Parallax</vt:lpstr>
      <vt:lpstr>Криминал од омраза</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Криминал од омраза</dc:title>
  <dc:creator>User</dc:creator>
  <cp:lastModifiedBy>gordana.lazarevska</cp:lastModifiedBy>
  <cp:revision>3</cp:revision>
  <dcterms:created xsi:type="dcterms:W3CDTF">2023-05-07T07:01:34Z</dcterms:created>
  <dcterms:modified xsi:type="dcterms:W3CDTF">2023-05-08T07:17:17Z</dcterms:modified>
</cp:coreProperties>
</file>