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9" r:id="rId4"/>
    <p:sldId id="260" r:id="rId5"/>
    <p:sldId id="261"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5B296-A936-4A56-92DE-C0EC6DB968B1}" type="datetimeFigureOut">
              <a:rPr lang="en-US" smtClean="0"/>
              <a:pPr/>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AEC60-6203-4C3A-833A-A238C766EFA8}" type="slidenum">
              <a:rPr lang="en-US" smtClean="0"/>
              <a:pPr/>
              <a:t>‹#›</a:t>
            </a:fld>
            <a:endParaRPr lang="en-US"/>
          </a:p>
        </p:txBody>
      </p:sp>
    </p:spTree>
    <p:extLst>
      <p:ext uri="{BB962C8B-B14F-4D97-AF65-F5344CB8AC3E}">
        <p14:creationId xmlns:p14="http://schemas.microsoft.com/office/powerpoint/2010/main" xmlns="" val="1299033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FAEC60-6203-4C3A-833A-A238C766EFA8}" type="slidenum">
              <a:rPr lang="en-US" smtClean="0"/>
              <a:pPr/>
              <a:t>19</a:t>
            </a:fld>
            <a:endParaRPr lang="en-US"/>
          </a:p>
        </p:txBody>
      </p:sp>
    </p:spTree>
    <p:extLst>
      <p:ext uri="{BB962C8B-B14F-4D97-AF65-F5344CB8AC3E}">
        <p14:creationId xmlns:p14="http://schemas.microsoft.com/office/powerpoint/2010/main" xmlns="" val="3895503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47729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29DFD-CA4E-4EA6-BF5F-0357543AD469}"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24417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2937940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35095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631278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587298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00330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44428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49838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282479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29DFD-CA4E-4EA6-BF5F-0357543AD469}" type="datetimeFigureOut">
              <a:rPr lang="en-US" smtClean="0"/>
              <a:pPr/>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69881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829DFD-CA4E-4EA6-BF5F-0357543AD469}"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310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829DFD-CA4E-4EA6-BF5F-0357543AD469}" type="datetimeFigureOut">
              <a:rPr lang="en-US" smtClean="0"/>
              <a:pPr/>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265560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829DFD-CA4E-4EA6-BF5F-0357543AD469}" type="datetimeFigureOut">
              <a:rPr lang="en-US" smtClean="0"/>
              <a:pPr/>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76196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29DFD-CA4E-4EA6-BF5F-0357543AD469}" type="datetimeFigureOut">
              <a:rPr lang="en-US" smtClean="0"/>
              <a:pPr/>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1891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29DFD-CA4E-4EA6-BF5F-0357543AD469}"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210695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29DFD-CA4E-4EA6-BF5F-0357543AD469}" type="datetimeFigureOut">
              <a:rPr lang="en-US" smtClean="0"/>
              <a:pPr/>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152843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B829DFD-CA4E-4EA6-BF5F-0357543AD469}" type="datetimeFigureOut">
              <a:rPr lang="en-US" smtClean="0"/>
              <a:pPr/>
              <a:t>5/8/2023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966863-721A-46E7-8CEF-B79ABB6C6FF7}" type="slidenum">
              <a:rPr lang="en-US" smtClean="0"/>
              <a:pPr/>
              <a:t>‹#›</a:t>
            </a:fld>
            <a:endParaRPr lang="en-US"/>
          </a:p>
        </p:txBody>
      </p:sp>
    </p:spTree>
    <p:extLst>
      <p:ext uri="{BB962C8B-B14F-4D97-AF65-F5344CB8AC3E}">
        <p14:creationId xmlns:p14="http://schemas.microsoft.com/office/powerpoint/2010/main" xmlns="" val="3161847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47F9E-06A5-4549-B2BB-F2699D6F95DF}"/>
              </a:ext>
            </a:extLst>
          </p:cNvPr>
          <p:cNvSpPr>
            <a:spLocks noGrp="1"/>
          </p:cNvSpPr>
          <p:nvPr>
            <p:ph type="ctrTitle"/>
          </p:nvPr>
        </p:nvSpPr>
        <p:spPr>
          <a:xfrm>
            <a:off x="2244436" y="1380068"/>
            <a:ext cx="9258587" cy="2616199"/>
          </a:xfrm>
        </p:spPr>
        <p:txBody>
          <a:bodyPr>
            <a:normAutofit/>
          </a:bodyPr>
          <a:lstStyle/>
          <a:p>
            <a:r>
              <a:rPr lang="mk-MK" b="1" dirty="0"/>
              <a:t>Амандманите за криминал од омраза на КЗ</a:t>
            </a:r>
            <a:endParaRPr lang="en-US" b="1" dirty="0"/>
          </a:p>
        </p:txBody>
      </p:sp>
      <p:sp>
        <p:nvSpPr>
          <p:cNvPr id="3" name="Subtitle 2">
            <a:extLst>
              <a:ext uri="{FF2B5EF4-FFF2-40B4-BE49-F238E27FC236}">
                <a16:creationId xmlns:a16="http://schemas.microsoft.com/office/drawing/2014/main" xmlns="" id="{688B523A-7279-4088-8D3D-78DB574C7ED4}"/>
              </a:ext>
            </a:extLst>
          </p:cNvPr>
          <p:cNvSpPr>
            <a:spLocks noGrp="1"/>
          </p:cNvSpPr>
          <p:nvPr>
            <p:ph type="subTitle" idx="1"/>
          </p:nvPr>
        </p:nvSpPr>
        <p:spPr>
          <a:xfrm>
            <a:off x="4515378" y="4373339"/>
            <a:ext cx="6987645" cy="1388534"/>
          </a:xfrm>
        </p:spPr>
        <p:txBody>
          <a:bodyPr/>
          <a:lstStyle/>
          <a:p>
            <a:r>
              <a:rPr lang="ru-RU" dirty="0" err="1"/>
              <a:t>Лидија</a:t>
            </a:r>
            <a:r>
              <a:rPr lang="ru-RU" dirty="0"/>
              <a:t> </a:t>
            </a:r>
            <a:r>
              <a:rPr lang="ru-RU" dirty="0" err="1"/>
              <a:t>Зимбовска</a:t>
            </a:r>
            <a:r>
              <a:rPr lang="ru-RU" dirty="0"/>
              <a:t>, </a:t>
            </a:r>
          </a:p>
          <a:p>
            <a:r>
              <a:rPr lang="ru-RU" dirty="0" err="1"/>
              <a:t>судија</a:t>
            </a:r>
            <a:r>
              <a:rPr lang="ru-RU" dirty="0"/>
              <a:t> во </a:t>
            </a:r>
            <a:r>
              <a:rPr lang="ru-RU" dirty="0" err="1"/>
              <a:t>Апелационен</a:t>
            </a:r>
            <a:r>
              <a:rPr lang="ru-RU" dirty="0"/>
              <a:t> суд </a:t>
            </a:r>
            <a:r>
              <a:rPr lang="ru-RU" dirty="0" err="1"/>
              <a:t>Скопје</a:t>
            </a:r>
            <a:endParaRPr lang="ru-RU" dirty="0"/>
          </a:p>
          <a:p>
            <a:endParaRPr lang="en-US" dirty="0"/>
          </a:p>
        </p:txBody>
      </p:sp>
    </p:spTree>
    <p:extLst>
      <p:ext uri="{BB962C8B-B14F-4D97-AF65-F5344CB8AC3E}">
        <p14:creationId xmlns:p14="http://schemas.microsoft.com/office/powerpoint/2010/main" xmlns="" val="183965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3991610-5F44-4013-891B-882F719825BB}"/>
              </a:ext>
            </a:extLst>
          </p:cNvPr>
          <p:cNvSpPr txBox="1"/>
          <p:nvPr/>
        </p:nvSpPr>
        <p:spPr>
          <a:xfrm>
            <a:off x="1551709" y="1236298"/>
            <a:ext cx="10529455" cy="3785652"/>
          </a:xfrm>
          <a:prstGeom prst="rect">
            <a:avLst/>
          </a:prstGeom>
          <a:noFill/>
        </p:spPr>
        <p:txBody>
          <a:bodyPr wrap="square">
            <a:spAutoFit/>
          </a:bodyPr>
          <a:lstStyle/>
          <a:p>
            <a:pPr algn="just"/>
            <a:r>
              <a:rPr lang="ru-RU" sz="2400" dirty="0"/>
              <a:t>• </a:t>
            </a:r>
            <a:r>
              <a:rPr lang="mk-MK" sz="2400" dirty="0"/>
              <a:t>Во врска со мотивацијата на сторителите битно е да се споменат примерите каде сторителот се казнува и тогаш кога погрешил во неговата перцепција за жртвата но сепак го сторил кривичното дело или криминал од омраза по погрешна перцепција како и по асоцијација. </a:t>
            </a:r>
          </a:p>
          <a:p>
            <a:pPr algn="just"/>
            <a:endParaRPr lang="mk-MK" sz="2400" dirty="0"/>
          </a:p>
          <a:p>
            <a:pPr algn="just"/>
            <a:r>
              <a:rPr lang="mk-MK" sz="2400" dirty="0"/>
              <a:t>	</a:t>
            </a:r>
          </a:p>
          <a:p>
            <a:pPr marL="342900" indent="-342900" algn="just">
              <a:buFont typeface="Arial" panose="020B0604020202020204" pitchFamily="34" charset="0"/>
              <a:buChar char="•"/>
            </a:pPr>
            <a:r>
              <a:rPr lang="mk-MK" sz="2400" dirty="0"/>
              <a:t>Некои земји казнуваат со потешки казни и дела кои не се кривични дела туку се прекршоци како инциденти на спортски натпревари, вознемирување на јавен ред и мир доколку истите се со порака на омраза против некоја група.</a:t>
            </a:r>
          </a:p>
        </p:txBody>
      </p:sp>
    </p:spTree>
    <p:extLst>
      <p:ext uri="{BB962C8B-B14F-4D97-AF65-F5344CB8AC3E}">
        <p14:creationId xmlns:p14="http://schemas.microsoft.com/office/powerpoint/2010/main" xmlns="" val="427261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190B0D0-4882-49F4-9D8B-042500B1CB12}"/>
              </a:ext>
            </a:extLst>
          </p:cNvPr>
          <p:cNvSpPr txBox="1"/>
          <p:nvPr/>
        </p:nvSpPr>
        <p:spPr>
          <a:xfrm>
            <a:off x="1731818" y="307217"/>
            <a:ext cx="10460182" cy="5632311"/>
          </a:xfrm>
          <a:prstGeom prst="rect">
            <a:avLst/>
          </a:prstGeom>
          <a:noFill/>
        </p:spPr>
        <p:txBody>
          <a:bodyPr wrap="square">
            <a:spAutoFit/>
          </a:bodyPr>
          <a:lstStyle/>
          <a:p>
            <a:r>
              <a:rPr lang="mk-MK" sz="2400" b="1" u="sng" dirty="0"/>
              <a:t>Меѓународни и регионални стандарди во врска со кривичните дела мотивирани од пристрасност: </a:t>
            </a:r>
          </a:p>
          <a:p>
            <a:endParaRPr lang="mk-MK" sz="2400" b="1" u="sng" dirty="0"/>
          </a:p>
          <a:p>
            <a:pPr marL="342900" indent="-342900">
              <a:buFont typeface="Arial" panose="020B0604020202020204" pitchFamily="34" charset="0"/>
              <a:buChar char="•"/>
            </a:pPr>
            <a:r>
              <a:rPr lang="mk-MK" sz="2400" dirty="0"/>
              <a:t>Меѓународен пакт за граѓански и политички права</a:t>
            </a:r>
          </a:p>
          <a:p>
            <a:pPr marL="342900" indent="-342900">
              <a:buFont typeface="Arial" panose="020B0604020202020204" pitchFamily="34" charset="0"/>
              <a:buChar char="•"/>
            </a:pPr>
            <a:r>
              <a:rPr lang="mk-MK" sz="2400" dirty="0"/>
              <a:t>Конвенцијата на ОН за правата на лицата со попречености </a:t>
            </a:r>
          </a:p>
          <a:p>
            <a:pPr marL="342900" indent="-342900">
              <a:buFont typeface="Arial" panose="020B0604020202020204" pitchFamily="34" charset="0"/>
              <a:buChar char="•"/>
            </a:pPr>
            <a:r>
              <a:rPr lang="mk-MK" sz="2400" dirty="0"/>
              <a:t>Европската конвенција за заштита на човекови права и фундаментални слободи</a:t>
            </a:r>
          </a:p>
          <a:p>
            <a:pPr marL="342900" indent="-342900">
              <a:buFont typeface="Arial" panose="020B0604020202020204" pitchFamily="34" charset="0"/>
              <a:buChar char="•"/>
            </a:pPr>
            <a:r>
              <a:rPr lang="mk-MK" sz="2400" dirty="0"/>
              <a:t>Конвенцијата за спречување и борба против насилството врз жените и домашното насилство - “Истанбулска Конвенција</a:t>
            </a:r>
          </a:p>
          <a:p>
            <a:pPr marL="342900" indent="-342900">
              <a:buFont typeface="Arial" panose="020B0604020202020204" pitchFamily="34" charset="0"/>
              <a:buChar char="•"/>
            </a:pPr>
            <a:r>
              <a:rPr lang="mk-MK" sz="2400" dirty="0"/>
              <a:t>Дополнителниот Протокол на Конвенцијата за компјутерски криминал на Советот на Европа </a:t>
            </a:r>
          </a:p>
          <a:p>
            <a:pPr marL="342900" indent="-342900">
              <a:buFont typeface="Arial" panose="020B0604020202020204" pitchFamily="34" charset="0"/>
              <a:buChar char="•"/>
            </a:pPr>
            <a:r>
              <a:rPr lang="mk-MK" sz="2400" dirty="0"/>
              <a:t>Препораката CМ/Rec(2010)5 на Советот на Европа за мерки за борба против дискриминација врз основа на сексуална ориентација или родов идентитет </a:t>
            </a:r>
          </a:p>
          <a:p>
            <a:endParaRPr lang="ru-RU" sz="2400" b="1" u="sng" dirty="0"/>
          </a:p>
        </p:txBody>
      </p:sp>
    </p:spTree>
    <p:extLst>
      <p:ext uri="{BB962C8B-B14F-4D97-AF65-F5344CB8AC3E}">
        <p14:creationId xmlns:p14="http://schemas.microsoft.com/office/powerpoint/2010/main" xmlns="" val="302147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D95C78-5102-415D-96E9-89EBBB170182}"/>
              </a:ext>
            </a:extLst>
          </p:cNvPr>
          <p:cNvSpPr txBox="1"/>
          <p:nvPr/>
        </p:nvSpPr>
        <p:spPr>
          <a:xfrm>
            <a:off x="1634836" y="1241040"/>
            <a:ext cx="10307783" cy="2677656"/>
          </a:xfrm>
          <a:prstGeom prst="rect">
            <a:avLst/>
          </a:prstGeom>
          <a:noFill/>
        </p:spPr>
        <p:txBody>
          <a:bodyPr wrap="square">
            <a:spAutoFit/>
          </a:bodyPr>
          <a:lstStyle/>
          <a:p>
            <a:pPr marL="342900" indent="-342900" algn="just">
              <a:buFont typeface="Arial" panose="020B0604020202020204" pitchFamily="34" charset="0"/>
              <a:buChar char="•"/>
            </a:pPr>
            <a:r>
              <a:rPr lang="ru-RU" sz="2400" dirty="0"/>
              <a:t>Во</a:t>
            </a:r>
            <a:r>
              <a:rPr lang="mk-MK" sz="2400" dirty="0"/>
              <a:t> рамките на ОБСЕ, Одлуката Бр. 9/09 на Министерскиот совет</a:t>
            </a:r>
          </a:p>
          <a:p>
            <a:pPr algn="just"/>
            <a:endParaRPr lang="ru-RU" sz="2400" dirty="0"/>
          </a:p>
          <a:p>
            <a:pPr marL="342900" indent="-342900" algn="just">
              <a:buFont typeface="Arial" panose="020B0604020202020204" pitchFamily="34" charset="0"/>
              <a:buChar char="•"/>
            </a:pPr>
            <a:r>
              <a:rPr lang="mk-MK" sz="2400" dirty="0"/>
              <a:t>Рамковната Одлука на Советот 2008/913/JHA за борба против одредени форми и изрази на расизам и ксенофобија од 28 ноември 2008 година </a:t>
            </a:r>
          </a:p>
          <a:p>
            <a:pPr algn="just"/>
            <a:endParaRPr lang="mk-MK" sz="2400" dirty="0"/>
          </a:p>
          <a:p>
            <a:pPr marL="342900" indent="-342900" algn="just">
              <a:buFont typeface="Arial" panose="020B0604020202020204" pitchFamily="34" charset="0"/>
              <a:buChar char="•"/>
            </a:pPr>
            <a:r>
              <a:rPr lang="mk-MK" sz="2400" dirty="0"/>
              <a:t>	Директивата на ЕУ 2012/29 од 2012 година</a:t>
            </a:r>
            <a:endParaRPr lang="ru-RU" sz="2400" dirty="0"/>
          </a:p>
          <a:p>
            <a:pPr algn="just"/>
            <a:endParaRPr lang="mk-MK" sz="2400" dirty="0"/>
          </a:p>
        </p:txBody>
      </p:sp>
    </p:spTree>
    <p:extLst>
      <p:ext uri="{BB962C8B-B14F-4D97-AF65-F5344CB8AC3E}">
        <p14:creationId xmlns:p14="http://schemas.microsoft.com/office/powerpoint/2010/main" xmlns="" val="122158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35C80D-C5D1-49EC-BE21-80A001293CF5}"/>
              </a:ext>
            </a:extLst>
          </p:cNvPr>
          <p:cNvSpPr txBox="1"/>
          <p:nvPr/>
        </p:nvSpPr>
        <p:spPr>
          <a:xfrm>
            <a:off x="1704109" y="362728"/>
            <a:ext cx="10169237" cy="6370975"/>
          </a:xfrm>
          <a:prstGeom prst="rect">
            <a:avLst/>
          </a:prstGeom>
          <a:noFill/>
        </p:spPr>
        <p:txBody>
          <a:bodyPr wrap="square">
            <a:spAutoFit/>
          </a:bodyPr>
          <a:lstStyle/>
          <a:p>
            <a:r>
              <a:rPr lang="mk-MK" sz="2400" b="1" u="sng" dirty="0"/>
              <a:t>Измени и дополнување на Кривичниот законик од 2018/19 </a:t>
            </a:r>
          </a:p>
          <a:p>
            <a:endParaRPr lang="mk-MK" sz="2400" b="1" dirty="0"/>
          </a:p>
          <a:p>
            <a:pPr marL="342900" indent="-342900">
              <a:buFont typeface="Arial" panose="020B0604020202020204" pitchFamily="34" charset="0"/>
              <a:buChar char="•"/>
            </a:pPr>
            <a:r>
              <a:rPr lang="mk-MK" sz="2400" b="1" dirty="0"/>
              <a:t>Две групи одредби кои се однесуваат на криминалот од омраза</a:t>
            </a:r>
          </a:p>
          <a:p>
            <a:pPr marL="342900" indent="-342900">
              <a:buFont typeface="Arial" panose="020B0604020202020204" pitchFamily="34" charset="0"/>
              <a:buChar char="•"/>
            </a:pPr>
            <a:endParaRPr lang="mk-MK" sz="2400" b="1" dirty="0"/>
          </a:p>
          <a:p>
            <a:pPr marL="342900" indent="-342900">
              <a:buFont typeface="Wingdings" panose="05000000000000000000" pitchFamily="2" charset="2"/>
              <a:buChar char="v"/>
            </a:pPr>
            <a:r>
              <a:rPr lang="mk-MK" sz="2400" b="1" dirty="0"/>
              <a:t> Дефиницијата на дело од омраза:</a:t>
            </a:r>
          </a:p>
          <a:p>
            <a:endParaRPr lang="mk-MK" sz="2400" b="1" dirty="0"/>
          </a:p>
          <a:p>
            <a:pPr algn="just"/>
            <a:r>
              <a:rPr lang="mk-MK" sz="2400" b="1" dirty="0"/>
              <a:t>	„Како дело од омраза изречно предвидено со одредбите на овој Законик, се смета кривично дело против физичко или правно лице и со нив поврзани лица или имот кое е сторено во целост или делумно поради реална или претпоставена (замислена, вообразена) карактеристика или поврзаност на лицето што се однесува на раса, боја на кожа, националност, етничко потекло, религија или уверување, ментална или телесна попреченост, пол, родов идентитет, сексуална ориентација и политичко уверување.“</a:t>
            </a:r>
          </a:p>
          <a:p>
            <a:endParaRPr lang="mk-MK" sz="2400" b="1" dirty="0"/>
          </a:p>
          <a:p>
            <a:endParaRPr lang="mk-MK" sz="2400" b="1" dirty="0"/>
          </a:p>
          <a:p>
            <a:endParaRPr lang="mk-MK" sz="2400" b="1" dirty="0"/>
          </a:p>
        </p:txBody>
      </p:sp>
    </p:spTree>
    <p:extLst>
      <p:ext uri="{BB962C8B-B14F-4D97-AF65-F5344CB8AC3E}">
        <p14:creationId xmlns:p14="http://schemas.microsoft.com/office/powerpoint/2010/main" xmlns="" val="330682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2ED0F7C-74FE-4236-978E-154197D0F009}"/>
              </a:ext>
            </a:extLst>
          </p:cNvPr>
          <p:cNvSpPr txBox="1"/>
          <p:nvPr/>
        </p:nvSpPr>
        <p:spPr>
          <a:xfrm>
            <a:off x="1482436" y="459754"/>
            <a:ext cx="10487891" cy="5632311"/>
          </a:xfrm>
          <a:prstGeom prst="rect">
            <a:avLst/>
          </a:prstGeom>
          <a:noFill/>
        </p:spPr>
        <p:txBody>
          <a:bodyPr wrap="square">
            <a:spAutoFit/>
          </a:bodyPr>
          <a:lstStyle/>
          <a:p>
            <a:r>
              <a:rPr lang="ru-RU" sz="2400" b="1" u="sng" dirty="0"/>
              <a:t>Измени и </a:t>
            </a:r>
            <a:r>
              <a:rPr lang="ru-RU" sz="2400" b="1" u="sng" dirty="0" err="1"/>
              <a:t>дополнување</a:t>
            </a:r>
            <a:r>
              <a:rPr lang="ru-RU" sz="2400" b="1" u="sng" dirty="0"/>
              <a:t> на </a:t>
            </a:r>
            <a:r>
              <a:rPr lang="ru-RU" sz="2400" b="1" u="sng" dirty="0" err="1"/>
              <a:t>Кривичниот</a:t>
            </a:r>
            <a:r>
              <a:rPr lang="ru-RU" sz="2400" b="1" u="sng" dirty="0"/>
              <a:t> </a:t>
            </a:r>
            <a:r>
              <a:rPr lang="ru-RU" sz="2400" b="1" u="sng" dirty="0" err="1"/>
              <a:t>законик</a:t>
            </a:r>
            <a:r>
              <a:rPr lang="ru-RU" sz="2400" b="1" u="sng" dirty="0"/>
              <a:t> од 2018/19 </a:t>
            </a:r>
          </a:p>
          <a:p>
            <a:endParaRPr lang="ru-RU" sz="2400" dirty="0"/>
          </a:p>
          <a:p>
            <a:pPr algn="just"/>
            <a:r>
              <a:rPr lang="en-US" sz="2400" dirty="0"/>
              <a:t>	</a:t>
            </a:r>
            <a:r>
              <a:rPr lang="mk-MK" sz="2400" dirty="0"/>
              <a:t>Вториот сет одредби кои се содржани во предложените измени на Кривичниот законик, а кои го санкционираат криминалот од омраза е пропишувањето на криминалот од омраза кај одредени кривични дела како квалификаторен облик на конкретните дела.</a:t>
            </a:r>
            <a:endParaRPr lang="en-US" sz="2400" dirty="0"/>
          </a:p>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mk-MK" sz="2400" dirty="0"/>
              <a:t>„Убиство“, чл. 123 од КЗ</a:t>
            </a:r>
          </a:p>
          <a:p>
            <a:pPr marL="342900" indent="-342900" algn="just">
              <a:buFont typeface="Arial" panose="020B0604020202020204" pitchFamily="34" charset="0"/>
              <a:buChar char="•"/>
            </a:pPr>
            <a:r>
              <a:rPr lang="mk-MK" sz="2400" dirty="0"/>
              <a:t>„Телесна повреда“, чл. 130 од КЗ</a:t>
            </a:r>
          </a:p>
          <a:p>
            <a:pPr marL="342900" indent="-342900" algn="just">
              <a:buFont typeface="Arial" panose="020B0604020202020204" pitchFamily="34" charset="0"/>
              <a:buChar char="•"/>
            </a:pPr>
            <a:r>
              <a:rPr lang="mk-MK" sz="2400" dirty="0"/>
              <a:t>„Тешка телесна повреда“, чл. 131 од КЗ</a:t>
            </a:r>
          </a:p>
          <a:p>
            <a:pPr marL="342900" indent="-342900" algn="just">
              <a:buFont typeface="Arial" panose="020B0604020202020204" pitchFamily="34" charset="0"/>
              <a:buChar char="•"/>
            </a:pPr>
            <a:r>
              <a:rPr lang="mk-MK" sz="2400" dirty="0"/>
              <a:t>„Присилба“, чл. 139 од КЗ</a:t>
            </a:r>
          </a:p>
          <a:p>
            <a:pPr marL="342900" indent="-342900" algn="just">
              <a:buFont typeface="Arial" panose="020B0604020202020204" pitchFamily="34" charset="0"/>
              <a:buChar char="•"/>
            </a:pPr>
            <a:r>
              <a:rPr lang="mk-MK" sz="2400" dirty="0"/>
              <a:t>„Противправно лишување од слобода“, чл. 140 од КЗ</a:t>
            </a:r>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xmlns="" val="2341292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599D5A0-5A1B-4343-A213-F817745486E3}"/>
              </a:ext>
            </a:extLst>
          </p:cNvPr>
          <p:cNvSpPr txBox="1"/>
          <p:nvPr/>
        </p:nvSpPr>
        <p:spPr>
          <a:xfrm>
            <a:off x="1953491" y="243512"/>
            <a:ext cx="8659091" cy="6001643"/>
          </a:xfrm>
          <a:prstGeom prst="rect">
            <a:avLst/>
          </a:prstGeom>
          <a:noFill/>
        </p:spPr>
        <p:txBody>
          <a:bodyPr wrap="square">
            <a:spAutoFit/>
          </a:bodyPr>
          <a:lstStyle/>
          <a:p>
            <a:pPr marL="342900" indent="-342900">
              <a:buFont typeface="Arial" panose="020B0604020202020204" pitchFamily="34" charset="0"/>
              <a:buChar char="•"/>
            </a:pPr>
            <a:r>
              <a:rPr lang="mk-MK" sz="2400" dirty="0"/>
              <a:t>„Мачење и друго сурово нечовечно или понижувачко постапување и казнување“, чл. 142 од КЗ</a:t>
            </a:r>
          </a:p>
          <a:p>
            <a:pPr marL="342900" indent="-342900">
              <a:buFont typeface="Arial" panose="020B0604020202020204" pitchFamily="34" charset="0"/>
              <a:buChar char="•"/>
            </a:pPr>
            <a:r>
              <a:rPr lang="mk-MK" sz="2400" dirty="0"/>
              <a:t>„Загрозување на сигурноста“, чл. 144 од КЗ</a:t>
            </a:r>
          </a:p>
          <a:p>
            <a:pPr marL="342900" indent="-342900">
              <a:buFont typeface="Arial" panose="020B0604020202020204" pitchFamily="34" charset="0"/>
              <a:buChar char="•"/>
            </a:pPr>
            <a:r>
              <a:rPr lang="mk-MK" sz="2400" dirty="0"/>
              <a:t>„Спречување или смеќавање на јавен собир“, чл. 155 од КЗ</a:t>
            </a:r>
          </a:p>
          <a:p>
            <a:pPr marL="342900" indent="-342900">
              <a:buFont typeface="Arial" panose="020B0604020202020204" pitchFamily="34" charset="0"/>
              <a:buChar char="•"/>
            </a:pPr>
            <a:r>
              <a:rPr lang="mk-MK" sz="2400" dirty="0"/>
              <a:t>„Силување“, чл. 186 од КЗ</a:t>
            </a:r>
          </a:p>
          <a:p>
            <a:pPr marL="342900" indent="-342900">
              <a:buFont typeface="Arial" panose="020B0604020202020204" pitchFamily="34" charset="0"/>
              <a:buChar char="•"/>
            </a:pPr>
            <a:r>
              <a:rPr lang="mk-MK" sz="2400" dirty="0"/>
              <a:t>„Обљуба на немоќно лице“, чл. 187 од КЗ</a:t>
            </a:r>
          </a:p>
          <a:p>
            <a:pPr marL="342900" indent="-342900">
              <a:buFont typeface="Arial" panose="020B0604020202020204" pitchFamily="34" charset="0"/>
              <a:buChar char="•"/>
            </a:pPr>
            <a:r>
              <a:rPr lang="mk-MK" sz="2400" dirty="0"/>
              <a:t>„Полов напад врз дете кое не наполнило 14 години“, чл. 188 од КЗ</a:t>
            </a:r>
          </a:p>
          <a:p>
            <a:pPr marL="342900" indent="-342900">
              <a:buFont typeface="Arial" panose="020B0604020202020204" pitchFamily="34" charset="0"/>
              <a:buChar char="•"/>
            </a:pPr>
            <a:r>
              <a:rPr lang="mk-MK" sz="2400" dirty="0"/>
              <a:t>„Неукажување медицинска помош“, чл. 208 од КЗ</a:t>
            </a:r>
          </a:p>
          <a:p>
            <a:pPr marL="342900" indent="-342900">
              <a:buFont typeface="Arial" panose="020B0604020202020204" pitchFamily="34" charset="0"/>
              <a:buChar char="•"/>
            </a:pPr>
            <a:r>
              <a:rPr lang="mk-MK" sz="2400" dirty="0"/>
              <a:t>„Тешка кражба“ од чл. 236 од КЗ</a:t>
            </a:r>
          </a:p>
          <a:p>
            <a:pPr marL="342900" indent="-342900">
              <a:buFont typeface="Arial" panose="020B0604020202020204" pitchFamily="34" charset="0"/>
              <a:buChar char="•"/>
            </a:pPr>
            <a:r>
              <a:rPr lang="mk-MK" sz="2400" dirty="0"/>
              <a:t>„Разбојништво“ од чл. 237 од КЗ</a:t>
            </a:r>
          </a:p>
          <a:p>
            <a:pPr marL="342900" indent="-342900">
              <a:buFont typeface="Arial" panose="020B0604020202020204" pitchFamily="34" charset="0"/>
              <a:buChar char="•"/>
            </a:pPr>
            <a:r>
              <a:rPr lang="mk-MK" sz="2400" dirty="0"/>
              <a:t>„Разбојничка кражба“ од чл. 238 од КЗ</a:t>
            </a:r>
          </a:p>
          <a:p>
            <a:pPr marL="342900" indent="-342900">
              <a:buFont typeface="Arial" panose="020B0604020202020204" pitchFamily="34" charset="0"/>
              <a:buChar char="•"/>
            </a:pPr>
            <a:r>
              <a:rPr lang="mk-MK" sz="2400" dirty="0"/>
              <a:t>„Оштетување на туѓи предмети“, чл. 243 од КЗ</a:t>
            </a:r>
          </a:p>
          <a:p>
            <a:pPr marL="342900" indent="-342900">
              <a:buFont typeface="Arial" panose="020B0604020202020204" pitchFamily="34" charset="0"/>
              <a:buChar char="•"/>
            </a:pPr>
            <a:r>
              <a:rPr lang="mk-MK" sz="2400" dirty="0"/>
              <a:t>„Изнуда“ од чл. 258 од КЗ</a:t>
            </a:r>
          </a:p>
          <a:p>
            <a:pPr marL="342900" indent="-342900">
              <a:buFont typeface="Arial" panose="020B0604020202020204" pitchFamily="34" charset="0"/>
              <a:buChar char="•"/>
            </a:pPr>
            <a:r>
              <a:rPr lang="mk-MK" sz="2400" dirty="0"/>
              <a:t>„Насилство“, чл. 386 од КЗ и</a:t>
            </a:r>
          </a:p>
          <a:p>
            <a:pPr marL="342900" indent="-342900">
              <a:buFont typeface="Arial" panose="020B0604020202020204" pitchFamily="34" charset="0"/>
              <a:buChar char="•"/>
            </a:pPr>
            <a:r>
              <a:rPr lang="mk-MK" sz="2400" dirty="0"/>
              <a:t>„Сквернавење на гроб“, чл. 400 од КЗ.</a:t>
            </a:r>
          </a:p>
        </p:txBody>
      </p:sp>
    </p:spTree>
    <p:extLst>
      <p:ext uri="{BB962C8B-B14F-4D97-AF65-F5344CB8AC3E}">
        <p14:creationId xmlns:p14="http://schemas.microsoft.com/office/powerpoint/2010/main" xmlns="" val="49921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0C6AA74-7F84-4762-9A6D-4F6AC1D73752}"/>
              </a:ext>
            </a:extLst>
          </p:cNvPr>
          <p:cNvSpPr txBox="1"/>
          <p:nvPr/>
        </p:nvSpPr>
        <p:spPr>
          <a:xfrm>
            <a:off x="1981199" y="570959"/>
            <a:ext cx="9531927" cy="4893647"/>
          </a:xfrm>
          <a:prstGeom prst="rect">
            <a:avLst/>
          </a:prstGeom>
          <a:noFill/>
        </p:spPr>
        <p:txBody>
          <a:bodyPr wrap="square">
            <a:spAutoFit/>
          </a:bodyPr>
          <a:lstStyle/>
          <a:p>
            <a:r>
              <a:rPr lang="mk-MK" sz="2400" dirty="0"/>
              <a:t>Дефиницијата на дело од омраза упатува на тоа дека кај нас постои затворена листа на заштитни карактеристики и тоа</a:t>
            </a:r>
            <a:r>
              <a:rPr lang="ru-RU" sz="2400" dirty="0"/>
              <a:t>:</a:t>
            </a:r>
            <a:endParaRPr lang="en-US" sz="2400" dirty="0"/>
          </a:p>
          <a:p>
            <a:endParaRPr lang="ru-RU" sz="2400" dirty="0"/>
          </a:p>
          <a:p>
            <a:r>
              <a:rPr lang="ru-RU" sz="2400" dirty="0"/>
              <a:t>•	раса, </a:t>
            </a:r>
          </a:p>
          <a:p>
            <a:r>
              <a:rPr lang="ru-RU" sz="2400" dirty="0"/>
              <a:t>•	</a:t>
            </a:r>
            <a:r>
              <a:rPr lang="mk-MK" sz="2400" dirty="0"/>
              <a:t>боја на кожа, </a:t>
            </a:r>
          </a:p>
          <a:p>
            <a:r>
              <a:rPr lang="mk-MK" sz="2400" dirty="0"/>
              <a:t>•	националност, </a:t>
            </a:r>
          </a:p>
          <a:p>
            <a:r>
              <a:rPr lang="mk-MK" sz="2400" dirty="0"/>
              <a:t>•	етничко потекло, </a:t>
            </a:r>
          </a:p>
          <a:p>
            <a:r>
              <a:rPr lang="mk-MK" sz="2400" dirty="0"/>
              <a:t>•	религија или уверување, </a:t>
            </a:r>
          </a:p>
          <a:p>
            <a:r>
              <a:rPr lang="mk-MK" sz="2400" dirty="0"/>
              <a:t>•	ментална или телесна попреченост, </a:t>
            </a:r>
          </a:p>
          <a:p>
            <a:r>
              <a:rPr lang="mk-MK" sz="2400" dirty="0"/>
              <a:t>•	пол, </a:t>
            </a:r>
          </a:p>
          <a:p>
            <a:r>
              <a:rPr lang="mk-MK" sz="2400" dirty="0"/>
              <a:t>•	родов идентитет, </a:t>
            </a:r>
          </a:p>
          <a:p>
            <a:r>
              <a:rPr lang="mk-MK" sz="2400" dirty="0"/>
              <a:t>•	сексуална ориентација и </a:t>
            </a:r>
          </a:p>
          <a:p>
            <a:r>
              <a:rPr lang="mk-MK" sz="2400" dirty="0"/>
              <a:t>•	политичко уверување</a:t>
            </a:r>
          </a:p>
        </p:txBody>
      </p:sp>
    </p:spTree>
    <p:extLst>
      <p:ext uri="{BB962C8B-B14F-4D97-AF65-F5344CB8AC3E}">
        <p14:creationId xmlns:p14="http://schemas.microsoft.com/office/powerpoint/2010/main" xmlns="" val="78794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572816D-C60C-433C-AF7D-F9F2BCB1E7B3}"/>
              </a:ext>
            </a:extLst>
          </p:cNvPr>
          <p:cNvSpPr txBox="1"/>
          <p:nvPr/>
        </p:nvSpPr>
        <p:spPr>
          <a:xfrm>
            <a:off x="1496292" y="1249969"/>
            <a:ext cx="9947563" cy="3416320"/>
          </a:xfrm>
          <a:prstGeom prst="rect">
            <a:avLst/>
          </a:prstGeom>
          <a:noFill/>
        </p:spPr>
        <p:txBody>
          <a:bodyPr wrap="square">
            <a:spAutoFit/>
          </a:bodyPr>
          <a:lstStyle/>
          <a:p>
            <a:r>
              <a:rPr lang="mk-MK" sz="2400" b="1" i="1" dirty="0"/>
              <a:t>Раса и расизам</a:t>
            </a:r>
            <a:endParaRPr lang="en-US" sz="2400" b="1" i="1" dirty="0"/>
          </a:p>
          <a:p>
            <a:pPr algn="just"/>
            <a:r>
              <a:rPr lang="en-US" sz="2400" dirty="0"/>
              <a:t>	</a:t>
            </a:r>
            <a:endParaRPr lang="mk-MK" sz="2400" dirty="0"/>
          </a:p>
          <a:p>
            <a:pPr algn="just"/>
            <a:r>
              <a:rPr lang="en-US" sz="2400" dirty="0"/>
              <a:t>	</a:t>
            </a:r>
            <a:r>
              <a:rPr lang="mk-MK" sz="2400" dirty="0"/>
              <a:t>Сепак, иако поимот „раса“ не е прецизен, тој останува доминантен во меѓународните и националните текстови како термин – чадор што ги опфаќа концептите како етничка припадност, боја на кожа, односно национално потекло.</a:t>
            </a:r>
            <a:endParaRPr lang="en-US" sz="2400" dirty="0"/>
          </a:p>
          <a:p>
            <a:pPr algn="just"/>
            <a:endParaRPr lang="mk-MK" sz="2400" dirty="0"/>
          </a:p>
          <a:p>
            <a:pPr algn="just"/>
            <a:r>
              <a:rPr lang="mk-MK" sz="2400" dirty="0"/>
              <a:t>Член 1 од Конвенцијата на Обединетите Нации за елиминација на сите форми на расна дискриминација (CERD)</a:t>
            </a:r>
          </a:p>
        </p:txBody>
      </p:sp>
    </p:spTree>
    <p:extLst>
      <p:ext uri="{BB962C8B-B14F-4D97-AF65-F5344CB8AC3E}">
        <p14:creationId xmlns:p14="http://schemas.microsoft.com/office/powerpoint/2010/main" xmlns="" val="1290131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9792CF9-35F4-4EF6-8217-10374B8E9897}"/>
              </a:ext>
            </a:extLst>
          </p:cNvPr>
          <p:cNvSpPr txBox="1"/>
          <p:nvPr/>
        </p:nvSpPr>
        <p:spPr>
          <a:xfrm>
            <a:off x="1662546" y="612753"/>
            <a:ext cx="10363200" cy="4893647"/>
          </a:xfrm>
          <a:prstGeom prst="rect">
            <a:avLst/>
          </a:prstGeom>
          <a:noFill/>
        </p:spPr>
        <p:txBody>
          <a:bodyPr wrap="square">
            <a:spAutoFit/>
          </a:bodyPr>
          <a:lstStyle/>
          <a:p>
            <a:r>
              <a:rPr lang="mk-MK" sz="2400" b="1" dirty="0"/>
              <a:t>Етничко потекло, националност</a:t>
            </a:r>
          </a:p>
          <a:p>
            <a:endParaRPr lang="en-US" sz="2400" dirty="0"/>
          </a:p>
          <a:p>
            <a:pPr algn="just"/>
            <a:r>
              <a:rPr lang="en-US" sz="2400" dirty="0"/>
              <a:t>	</a:t>
            </a:r>
            <a:r>
              <a:rPr lang="mk-MK" sz="2400" dirty="0"/>
              <a:t>„Етничка припадност“, „национално потекло“ или „националност“ може да се преклопуваат со поширокиот термин „раса“. Сепак, во многу национални законодавства, овие термини се користат дополнително на поимот „раса“и добиваат поспецифични значења.</a:t>
            </a:r>
          </a:p>
          <a:p>
            <a:pPr algn="just"/>
            <a:endParaRPr lang="en-US" sz="2400" dirty="0"/>
          </a:p>
          <a:p>
            <a:pPr algn="just"/>
            <a:r>
              <a:rPr lang="en-US" sz="2400" dirty="0"/>
              <a:t>	</a:t>
            </a:r>
            <a:r>
              <a:rPr lang="mk-MK" sz="2400" dirty="0"/>
              <a:t>„Етничка“ група е онаа што се одликува со збир карактеристики, како што се посебна религија, култура, географско потекло, историја и јазик.</a:t>
            </a:r>
            <a:endParaRPr lang="en-US" sz="2400" dirty="0"/>
          </a:p>
          <a:p>
            <a:pPr algn="just"/>
            <a:endParaRPr lang="mk-MK" sz="2400" dirty="0"/>
          </a:p>
          <a:p>
            <a:pPr algn="just"/>
            <a:r>
              <a:rPr lang="en-US" sz="2400" dirty="0"/>
              <a:t>	</a:t>
            </a:r>
            <a:r>
              <a:rPr lang="mk-MK" sz="2400" dirty="0"/>
              <a:t>„Национална“ група може да има две значења. Во потесна смисла, таа се однесува на правен концепт поврзан со државјанството или „националноста“ што одразува законска врска меѓу државата и поединецот.</a:t>
            </a:r>
          </a:p>
        </p:txBody>
      </p:sp>
    </p:spTree>
    <p:extLst>
      <p:ext uri="{BB962C8B-B14F-4D97-AF65-F5344CB8AC3E}">
        <p14:creationId xmlns:p14="http://schemas.microsoft.com/office/powerpoint/2010/main" xmlns="" val="1301201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AB7E729-F9BE-451E-8168-B0E156C2F614}"/>
              </a:ext>
            </a:extLst>
          </p:cNvPr>
          <p:cNvSpPr txBox="1"/>
          <p:nvPr/>
        </p:nvSpPr>
        <p:spPr>
          <a:xfrm>
            <a:off x="1551708" y="1166842"/>
            <a:ext cx="10113819" cy="4524315"/>
          </a:xfrm>
          <a:prstGeom prst="rect">
            <a:avLst/>
          </a:prstGeom>
          <a:noFill/>
        </p:spPr>
        <p:txBody>
          <a:bodyPr wrap="square">
            <a:spAutoFit/>
          </a:bodyPr>
          <a:lstStyle/>
          <a:p>
            <a:r>
              <a:rPr lang="mk-MK" sz="2400" b="1" dirty="0"/>
              <a:t>Религија и уверување</a:t>
            </a:r>
          </a:p>
          <a:p>
            <a:pPr algn="just"/>
            <a:endParaRPr lang="en-US" sz="2400" dirty="0"/>
          </a:p>
          <a:p>
            <a:pPr algn="just"/>
            <a:r>
              <a:rPr lang="en-US" sz="2400" dirty="0"/>
              <a:t>	</a:t>
            </a:r>
          </a:p>
          <a:p>
            <a:pPr algn="just"/>
            <a:r>
              <a:rPr lang="ru-RU" sz="2400" dirty="0"/>
              <a:t>	</a:t>
            </a:r>
            <a:r>
              <a:rPr lang="ru-RU" sz="2400" dirty="0" err="1"/>
              <a:t>Комитетот</a:t>
            </a:r>
            <a:r>
              <a:rPr lang="en-US" sz="2400" dirty="0"/>
              <a:t> </a:t>
            </a:r>
            <a:r>
              <a:rPr lang="mk-MK" sz="2400" dirty="0"/>
              <a:t>на ОН за човекови права</a:t>
            </a:r>
            <a:r>
              <a:rPr lang="ru-RU" sz="2400" dirty="0"/>
              <a:t> </a:t>
            </a:r>
            <a:r>
              <a:rPr lang="ru-RU" sz="2400" dirty="0" err="1"/>
              <a:t>истакнува</a:t>
            </a:r>
            <a:r>
              <a:rPr lang="ru-RU" sz="2400" dirty="0"/>
              <a:t> дека </a:t>
            </a:r>
            <a:r>
              <a:rPr lang="ru-RU" sz="2400" dirty="0" err="1"/>
              <a:t>концептот</a:t>
            </a:r>
            <a:r>
              <a:rPr lang="ru-RU" sz="2400" dirty="0"/>
              <a:t> на слобода на </a:t>
            </a:r>
            <a:r>
              <a:rPr lang="ru-RU" sz="2400" dirty="0" err="1"/>
              <a:t>мислата</a:t>
            </a:r>
            <a:r>
              <a:rPr lang="ru-RU" sz="2400" dirty="0"/>
              <a:t>, </a:t>
            </a:r>
            <a:r>
              <a:rPr lang="ru-RU" sz="2400" dirty="0" err="1"/>
              <a:t>совеста</a:t>
            </a:r>
            <a:r>
              <a:rPr lang="ru-RU" sz="2400" dirty="0"/>
              <a:t> или </a:t>
            </a:r>
            <a:r>
              <a:rPr lang="ru-RU" sz="2400" dirty="0" err="1"/>
              <a:t>вероисповеста</a:t>
            </a:r>
            <a:r>
              <a:rPr lang="ru-RU" sz="2400" dirty="0"/>
              <a:t> </a:t>
            </a:r>
            <a:r>
              <a:rPr lang="ru-RU" sz="2400" dirty="0" err="1"/>
              <a:t>ги</a:t>
            </a:r>
            <a:r>
              <a:rPr lang="ru-RU" sz="2400" dirty="0"/>
              <a:t> </a:t>
            </a:r>
            <a:r>
              <a:rPr lang="ru-RU" sz="2400" dirty="0" err="1"/>
              <a:t>опфаќа</a:t>
            </a:r>
            <a:r>
              <a:rPr lang="ru-RU" sz="2400" dirty="0"/>
              <a:t> „</a:t>
            </a:r>
            <a:r>
              <a:rPr lang="ru-RU" sz="2400" dirty="0" err="1"/>
              <a:t>теистичките</a:t>
            </a:r>
            <a:r>
              <a:rPr lang="ru-RU" sz="2400" dirty="0"/>
              <a:t>, </a:t>
            </a:r>
            <a:r>
              <a:rPr lang="ru-RU" sz="2400" dirty="0" err="1"/>
              <a:t>нетеистичките</a:t>
            </a:r>
            <a:r>
              <a:rPr lang="ru-RU" sz="2400" dirty="0"/>
              <a:t> и </a:t>
            </a:r>
            <a:r>
              <a:rPr lang="ru-RU" sz="2400" dirty="0" err="1"/>
              <a:t>атеистичките</a:t>
            </a:r>
            <a:r>
              <a:rPr lang="ru-RU" sz="2400" dirty="0"/>
              <a:t> </a:t>
            </a:r>
            <a:r>
              <a:rPr lang="ru-RU" sz="2400" dirty="0" err="1"/>
              <a:t>уверувања</a:t>
            </a:r>
            <a:r>
              <a:rPr lang="ru-RU" sz="2400" dirty="0"/>
              <a:t>, како и </a:t>
            </a:r>
            <a:r>
              <a:rPr lang="ru-RU" sz="2400" dirty="0" err="1"/>
              <a:t>правото</a:t>
            </a:r>
            <a:r>
              <a:rPr lang="ru-RU" sz="2400" dirty="0"/>
              <a:t> да не се </a:t>
            </a:r>
            <a:r>
              <a:rPr lang="ru-RU" sz="2400" dirty="0" err="1"/>
              <a:t>декларира</a:t>
            </a:r>
            <a:r>
              <a:rPr lang="ru-RU" sz="2400" dirty="0"/>
              <a:t> </a:t>
            </a:r>
            <a:r>
              <a:rPr lang="ru-RU" sz="2400" dirty="0" err="1"/>
              <a:t>ниедна</a:t>
            </a:r>
            <a:r>
              <a:rPr lang="ru-RU" sz="2400" dirty="0"/>
              <a:t> </a:t>
            </a:r>
            <a:r>
              <a:rPr lang="ru-RU" sz="2400" dirty="0" err="1"/>
              <a:t>религија</a:t>
            </a:r>
            <a:r>
              <a:rPr lang="ru-RU" sz="2400" dirty="0"/>
              <a:t> или </a:t>
            </a:r>
            <a:r>
              <a:rPr lang="ru-RU" sz="2400" dirty="0" err="1"/>
              <a:t>уверување</a:t>
            </a:r>
            <a:r>
              <a:rPr lang="ru-RU" sz="2400" dirty="0"/>
              <a:t>”, и дека </a:t>
            </a:r>
            <a:r>
              <a:rPr lang="ru-RU" sz="2400" dirty="0" err="1"/>
              <a:t>термините</a:t>
            </a:r>
            <a:r>
              <a:rPr lang="ru-RU" sz="2400" dirty="0"/>
              <a:t> „</a:t>
            </a:r>
            <a:r>
              <a:rPr lang="ru-RU" sz="2400" dirty="0" err="1"/>
              <a:t>вероисповест</a:t>
            </a:r>
            <a:r>
              <a:rPr lang="ru-RU" sz="2400" dirty="0"/>
              <a:t>“ („</a:t>
            </a:r>
            <a:r>
              <a:rPr lang="ru-RU" sz="2400" dirty="0" err="1"/>
              <a:t>религија</a:t>
            </a:r>
            <a:r>
              <a:rPr lang="ru-RU" sz="2400" dirty="0"/>
              <a:t>“) и „</a:t>
            </a:r>
            <a:r>
              <a:rPr lang="ru-RU" sz="2400" dirty="0" err="1"/>
              <a:t>уверување</a:t>
            </a:r>
            <a:r>
              <a:rPr lang="ru-RU" sz="2400" dirty="0"/>
              <a:t>“ треба да се </a:t>
            </a:r>
            <a:r>
              <a:rPr lang="ru-RU" sz="2400" dirty="0" err="1"/>
              <a:t>сфатат</a:t>
            </a:r>
            <a:r>
              <a:rPr lang="ru-RU" sz="2400" dirty="0"/>
              <a:t> во </a:t>
            </a:r>
            <a:r>
              <a:rPr lang="ru-RU" sz="2400" dirty="0" err="1"/>
              <a:t>најширока</a:t>
            </a:r>
            <a:r>
              <a:rPr lang="ru-RU" sz="2400" dirty="0"/>
              <a:t> </a:t>
            </a:r>
            <a:r>
              <a:rPr lang="ru-RU" sz="2400" dirty="0" err="1"/>
              <a:t>смисла</a:t>
            </a:r>
            <a:r>
              <a:rPr lang="ru-RU" sz="2400" dirty="0"/>
              <a:t> за да </a:t>
            </a:r>
            <a:r>
              <a:rPr lang="ru-RU" sz="2400" dirty="0" err="1"/>
              <a:t>ги</a:t>
            </a:r>
            <a:r>
              <a:rPr lang="ru-RU" sz="2400" dirty="0"/>
              <a:t> </a:t>
            </a:r>
            <a:r>
              <a:rPr lang="ru-RU" sz="2400" dirty="0" err="1"/>
              <a:t>опфатат</a:t>
            </a:r>
            <a:r>
              <a:rPr lang="ru-RU" sz="2400" dirty="0"/>
              <a:t> и </a:t>
            </a:r>
            <a:r>
              <a:rPr lang="ru-RU" sz="2400" dirty="0" err="1"/>
              <a:t>институционалните</a:t>
            </a:r>
            <a:r>
              <a:rPr lang="ru-RU" sz="2400" dirty="0"/>
              <a:t> и </a:t>
            </a:r>
            <a:r>
              <a:rPr lang="ru-RU" sz="2400" dirty="0" err="1"/>
              <a:t>помалку</a:t>
            </a:r>
            <a:r>
              <a:rPr lang="ru-RU" sz="2400" dirty="0"/>
              <a:t> </a:t>
            </a:r>
            <a:r>
              <a:rPr lang="mk-MK" sz="2400" dirty="0"/>
              <a:t>познатите</a:t>
            </a:r>
            <a:r>
              <a:rPr lang="ru-RU" sz="2400" dirty="0"/>
              <a:t> </a:t>
            </a:r>
            <a:r>
              <a:rPr lang="ru-RU" sz="2400" dirty="0" err="1"/>
              <a:t>системи</a:t>
            </a:r>
            <a:r>
              <a:rPr lang="ru-RU" sz="2400" dirty="0"/>
              <a:t> на вера.</a:t>
            </a:r>
          </a:p>
          <a:p>
            <a:pPr algn="just"/>
            <a:endParaRPr lang="en-US" sz="2400" dirty="0"/>
          </a:p>
          <a:p>
            <a:pPr algn="just"/>
            <a:endParaRPr lang="mk-MK" sz="2400" dirty="0"/>
          </a:p>
        </p:txBody>
      </p:sp>
    </p:spTree>
    <p:extLst>
      <p:ext uri="{BB962C8B-B14F-4D97-AF65-F5344CB8AC3E}">
        <p14:creationId xmlns:p14="http://schemas.microsoft.com/office/powerpoint/2010/main" xmlns="" val="390776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0AE41CB-3ACE-49E8-925F-42F463901BC0}"/>
              </a:ext>
            </a:extLst>
          </p:cNvPr>
          <p:cNvSpPr txBox="1"/>
          <p:nvPr/>
        </p:nvSpPr>
        <p:spPr>
          <a:xfrm>
            <a:off x="1524000" y="889521"/>
            <a:ext cx="10668000" cy="3785652"/>
          </a:xfrm>
          <a:prstGeom prst="rect">
            <a:avLst/>
          </a:prstGeom>
          <a:noFill/>
        </p:spPr>
        <p:txBody>
          <a:bodyPr wrap="square">
            <a:spAutoFit/>
          </a:bodyPr>
          <a:lstStyle/>
          <a:p>
            <a:r>
              <a:rPr lang="mk-MK" sz="2400" b="1" u="sng" dirty="0"/>
              <a:t>Потреба од посебен казнено-правен третман на делата на омраза</a:t>
            </a:r>
          </a:p>
          <a:p>
            <a:endParaRPr lang="mk-MK" sz="2400" b="1" u="sng" dirty="0"/>
          </a:p>
          <a:p>
            <a:pPr algn="just"/>
            <a:r>
              <a:rPr lang="mk-MK" sz="2400" dirty="0"/>
              <a:t>	Делата на омраза треба да добијат посебен казнено-правен третман, затоа што претставуваат тешка повреда на природно-правната суштина на човековите слободи и права.</a:t>
            </a:r>
          </a:p>
          <a:p>
            <a:pPr algn="just"/>
            <a:endParaRPr lang="mk-MK" sz="2400" dirty="0"/>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prstClr val="black"/>
                </a:solidFill>
                <a:effectLst/>
                <a:uLnTx/>
                <a:uFillTx/>
                <a:latin typeface="Corbel" panose="020B0503020204020204"/>
                <a:ea typeface="+mn-ea"/>
                <a:cs typeface="+mn-cs"/>
              </a:rPr>
              <a:t>	Без </a:t>
            </a:r>
            <a:r>
              <a:rPr kumimoji="0" lang="mk-MK" sz="2400" b="0" i="0" u="none" strike="noStrike" kern="1200" cap="none" spc="0" normalizeH="0" baseline="0" dirty="0">
                <a:ln>
                  <a:noFill/>
                </a:ln>
                <a:solidFill>
                  <a:prstClr val="black"/>
                </a:solidFill>
                <a:effectLst/>
                <a:uLnTx/>
                <a:uFillTx/>
                <a:latin typeface="Corbel" panose="020B0503020204020204"/>
                <a:ea typeface="+mn-ea"/>
                <a:cs typeface="+mn-cs"/>
              </a:rPr>
              <a:t>осуда за одредено дело како дело на омраза, изостанува општата поддршка на осудата и казната, која е битна за остварувањето на заштитната функција на казненото </a:t>
            </a:r>
            <a:r>
              <a:rPr kumimoji="0" lang="ru-RU" sz="2400" b="0" i="0" u="none" strike="noStrike" kern="1200" cap="none" spc="0" normalizeH="0" baseline="0" noProof="0" dirty="0">
                <a:ln>
                  <a:noFill/>
                </a:ln>
                <a:solidFill>
                  <a:prstClr val="black"/>
                </a:solidFill>
                <a:effectLst/>
                <a:uLnTx/>
                <a:uFillTx/>
                <a:latin typeface="Corbel" panose="020B0503020204020204"/>
                <a:ea typeface="+mn-ea"/>
                <a:cs typeface="+mn-cs"/>
              </a:rPr>
              <a:t>право.</a:t>
            </a: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a:p>
            <a:endParaRPr lang="ru-RU" sz="2400" dirty="0"/>
          </a:p>
        </p:txBody>
      </p:sp>
    </p:spTree>
    <p:extLst>
      <p:ext uri="{BB962C8B-B14F-4D97-AF65-F5344CB8AC3E}">
        <p14:creationId xmlns:p14="http://schemas.microsoft.com/office/powerpoint/2010/main" xmlns="" val="2766853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F20FBE-7756-4425-9B50-A865A60ECD9B}"/>
              </a:ext>
            </a:extLst>
          </p:cNvPr>
          <p:cNvSpPr txBox="1"/>
          <p:nvPr/>
        </p:nvSpPr>
        <p:spPr>
          <a:xfrm>
            <a:off x="1745672" y="1374154"/>
            <a:ext cx="9365673" cy="2308324"/>
          </a:xfrm>
          <a:prstGeom prst="rect">
            <a:avLst/>
          </a:prstGeom>
          <a:noFill/>
        </p:spPr>
        <p:txBody>
          <a:bodyPr wrap="square">
            <a:spAutoFit/>
          </a:bodyPr>
          <a:lstStyle/>
          <a:p>
            <a:pPr algn="just"/>
            <a:r>
              <a:rPr lang="ru-RU" sz="2400" b="1" dirty="0"/>
              <a:t>Пол и род</a:t>
            </a:r>
          </a:p>
          <a:p>
            <a:pPr algn="just"/>
            <a:endParaRPr lang="ru-RU" sz="2400" b="1" dirty="0"/>
          </a:p>
          <a:p>
            <a:pPr algn="just"/>
            <a:endParaRPr lang="ru-RU" sz="2400" b="1" dirty="0"/>
          </a:p>
          <a:p>
            <a:pPr algn="just"/>
            <a:r>
              <a:rPr lang="ru-RU" sz="2400" dirty="0"/>
              <a:t>	“</a:t>
            </a:r>
            <a:r>
              <a:rPr lang="mk-MK" sz="2400" dirty="0"/>
              <a:t>Полот” се однесува на машките или женските биолошки карактеристики, додека „родот“ е социјален конструкт и се однесува на социјално прифатените идеи на машкост или женскост. </a:t>
            </a:r>
          </a:p>
        </p:txBody>
      </p:sp>
    </p:spTree>
    <p:extLst>
      <p:ext uri="{BB962C8B-B14F-4D97-AF65-F5344CB8AC3E}">
        <p14:creationId xmlns:p14="http://schemas.microsoft.com/office/powerpoint/2010/main" xmlns="" val="2127575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7ADAC8-8AC6-4E54-AD69-6DD051D55F7C}"/>
              </a:ext>
            </a:extLst>
          </p:cNvPr>
          <p:cNvSpPr txBox="1"/>
          <p:nvPr/>
        </p:nvSpPr>
        <p:spPr>
          <a:xfrm>
            <a:off x="1801091" y="593513"/>
            <a:ext cx="9795163" cy="5262979"/>
          </a:xfrm>
          <a:prstGeom prst="rect">
            <a:avLst/>
          </a:prstGeom>
          <a:noFill/>
        </p:spPr>
        <p:txBody>
          <a:bodyPr wrap="square">
            <a:spAutoFit/>
          </a:bodyPr>
          <a:lstStyle/>
          <a:p>
            <a:r>
              <a:rPr lang="mk-MK" sz="2400" b="1" dirty="0"/>
              <a:t>Погрешна перцепција </a:t>
            </a:r>
          </a:p>
          <a:p>
            <a:endParaRPr lang="mk-MK" sz="2400" b="1" dirty="0"/>
          </a:p>
          <a:p>
            <a:pPr marL="342900" indent="-342900" algn="just">
              <a:buFont typeface="Arial" panose="020B0604020202020204" pitchFamily="34" charset="0"/>
              <a:buChar char="•"/>
            </a:pPr>
            <a:r>
              <a:rPr lang="mk-MK" sz="2400" dirty="0"/>
              <a:t>Ситуациите кога обвинетиот го згрешил идентитетот на жртвата кога го сторил кривичното </a:t>
            </a:r>
            <a:r>
              <a:rPr lang="ru-RU" sz="2400" dirty="0"/>
              <a:t>дело, како на пример, </a:t>
            </a:r>
            <a:r>
              <a:rPr lang="mk-MK" sz="2400" dirty="0"/>
              <a:t>доколку маж што носи турбан е нападнат под погрешно уверување дека тој е муслиман</a:t>
            </a:r>
          </a:p>
          <a:p>
            <a:endParaRPr lang="mk-MK" sz="2400" dirty="0"/>
          </a:p>
          <a:p>
            <a:r>
              <a:rPr lang="mk-MK" sz="2400" b="1" dirty="0"/>
              <a:t>Жртви по асоцијација</a:t>
            </a:r>
          </a:p>
          <a:p>
            <a:endParaRPr lang="mk-MK" sz="2400" b="1" dirty="0"/>
          </a:p>
          <a:p>
            <a:pPr marL="342900" indent="-342900" algn="just">
              <a:buFont typeface="Arial" panose="020B0604020202020204" pitchFamily="34" charset="0"/>
              <a:buChar char="•"/>
            </a:pPr>
            <a:r>
              <a:rPr lang="mk-MK" sz="2400" dirty="0">
                <a:effectLst/>
                <a:latin typeface="Calibri" panose="020F0502020204030204" pitchFamily="34" charset="0"/>
                <a:ea typeface="Calibri" panose="020F0502020204030204" pitchFamily="34" charset="0"/>
                <a:cs typeface="Arial" panose="020B0604020202020204" pitchFamily="34" charset="0"/>
              </a:rPr>
              <a:t>таргетирање на жртвите не поради нивните лични карактеристики, туку поради нивната асоцијација со лица или народ против кои сторителот чувствува пристрасност</a:t>
            </a:r>
            <a:endParaRPr lang="mk-MK" sz="2400" b="1" dirty="0"/>
          </a:p>
          <a:p>
            <a:endParaRPr lang="mk-MK" sz="2400" b="1" dirty="0"/>
          </a:p>
          <a:p>
            <a:endParaRPr lang="mk-MK" sz="2400" b="1" dirty="0"/>
          </a:p>
          <a:p>
            <a:endParaRPr lang="mk-MK" sz="2400" b="1" dirty="0"/>
          </a:p>
        </p:txBody>
      </p:sp>
    </p:spTree>
    <p:extLst>
      <p:ext uri="{BB962C8B-B14F-4D97-AF65-F5344CB8AC3E}">
        <p14:creationId xmlns:p14="http://schemas.microsoft.com/office/powerpoint/2010/main" xmlns="" val="4109267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AF9F8D4-291B-49C8-BFF2-241AC501C68D}"/>
              </a:ext>
            </a:extLst>
          </p:cNvPr>
          <p:cNvSpPr txBox="1"/>
          <p:nvPr/>
        </p:nvSpPr>
        <p:spPr>
          <a:xfrm>
            <a:off x="1773382" y="279460"/>
            <a:ext cx="9656618" cy="5960606"/>
          </a:xfrm>
          <a:prstGeom prst="rect">
            <a:avLst/>
          </a:prstGeom>
          <a:noFill/>
        </p:spPr>
        <p:txBody>
          <a:bodyPr wrap="square">
            <a:spAutoFit/>
          </a:bodyPr>
          <a:lstStyle/>
          <a:p>
            <a:r>
              <a:rPr lang="ru-RU" sz="2400" b="1" dirty="0"/>
              <a:t>Како да се </a:t>
            </a:r>
            <a:r>
              <a:rPr lang="ru-RU" sz="2400" b="1" dirty="0" err="1"/>
              <a:t>идентификува</a:t>
            </a:r>
            <a:r>
              <a:rPr lang="ru-RU" sz="2400" b="1" dirty="0"/>
              <a:t> </a:t>
            </a:r>
            <a:r>
              <a:rPr lang="ru-RU" sz="2400" b="1" dirty="0" err="1"/>
              <a:t>криминалот</a:t>
            </a:r>
            <a:r>
              <a:rPr lang="ru-RU" sz="2400" b="1" dirty="0"/>
              <a:t> од </a:t>
            </a:r>
            <a:r>
              <a:rPr lang="ru-RU" sz="2400" b="1" dirty="0" err="1"/>
              <a:t>омраза</a:t>
            </a:r>
            <a:r>
              <a:rPr lang="ru-RU" sz="2400" b="1" dirty="0"/>
              <a:t>?</a:t>
            </a:r>
          </a:p>
          <a:p>
            <a:endParaRPr lang="ru-RU" sz="2400" b="1" dirty="0"/>
          </a:p>
          <a:p>
            <a:r>
              <a:rPr lang="ru-RU" sz="2400" dirty="0"/>
              <a:t>	</a:t>
            </a:r>
            <a:r>
              <a:rPr lang="ru-RU" sz="2400" dirty="0" err="1"/>
              <a:t>Показателите</a:t>
            </a:r>
            <a:r>
              <a:rPr lang="ru-RU" sz="2400" dirty="0"/>
              <a:t> за </a:t>
            </a:r>
            <a:r>
              <a:rPr lang="ru-RU" sz="2400" dirty="0" err="1"/>
              <a:t>предрасуди</a:t>
            </a:r>
            <a:r>
              <a:rPr lang="ru-RU" sz="2400" dirty="0"/>
              <a:t> </a:t>
            </a:r>
            <a:r>
              <a:rPr lang="ru-RU" sz="2400" dirty="0" err="1"/>
              <a:t>претставуваат</a:t>
            </a:r>
            <a:r>
              <a:rPr lang="ru-RU" sz="2400" dirty="0"/>
              <a:t> еден или </a:t>
            </a:r>
            <a:r>
              <a:rPr lang="ru-RU" sz="2400" dirty="0" err="1"/>
              <a:t>повеќе</a:t>
            </a:r>
            <a:r>
              <a:rPr lang="ru-RU" sz="2400" dirty="0"/>
              <a:t> </a:t>
            </a:r>
            <a:r>
              <a:rPr lang="ru-RU" sz="2400" dirty="0" err="1"/>
              <a:t>факти</a:t>
            </a:r>
            <a:r>
              <a:rPr lang="ru-RU" sz="2400" dirty="0"/>
              <a:t> кои </a:t>
            </a:r>
            <a:r>
              <a:rPr lang="ru-RU" sz="2400" dirty="0" err="1"/>
              <a:t>покажуваат</a:t>
            </a:r>
            <a:r>
              <a:rPr lang="ru-RU" sz="2400" dirty="0"/>
              <a:t> дека </a:t>
            </a:r>
            <a:r>
              <a:rPr lang="ru-RU" sz="2400" dirty="0" err="1"/>
              <a:t>делото</a:t>
            </a:r>
            <a:r>
              <a:rPr lang="ru-RU" sz="2400" dirty="0"/>
              <a:t> </a:t>
            </a:r>
            <a:r>
              <a:rPr lang="ru-RU" sz="2400" dirty="0" err="1"/>
              <a:t>може</a:t>
            </a:r>
            <a:r>
              <a:rPr lang="ru-RU" sz="2400" dirty="0"/>
              <a:t> да е </a:t>
            </a:r>
            <a:r>
              <a:rPr lang="ru-RU" sz="2400" dirty="0" err="1"/>
              <a:t>извршено</a:t>
            </a:r>
            <a:r>
              <a:rPr lang="ru-RU" sz="2400" dirty="0"/>
              <a:t> со мотив заснован на </a:t>
            </a:r>
            <a:r>
              <a:rPr lang="ru-RU" sz="2400" dirty="0" err="1"/>
              <a:t>предрасуди</a:t>
            </a:r>
            <a:r>
              <a:rPr lang="ru-RU" sz="2400" dirty="0"/>
              <a:t>.</a:t>
            </a:r>
          </a:p>
          <a:p>
            <a:endParaRPr lang="ru-RU" sz="2400" dirty="0"/>
          </a:p>
          <a:p>
            <a:pPr marL="342900" indent="-342900" algn="just">
              <a:lnSpc>
                <a:spcPct val="150000"/>
              </a:lnSpc>
              <a:spcAft>
                <a:spcPts val="800"/>
              </a:spcAft>
              <a:buFont typeface="Arial" panose="020B0604020202020204" pitchFamily="34" charset="0"/>
              <a:buChar char="•"/>
            </a:pPr>
            <a:r>
              <a:rPr lang="mk-MK" sz="2400" b="1" i="1" dirty="0">
                <a:effectLst/>
                <a:latin typeface="Calibri" panose="020F0502020204030204" pitchFamily="34" charset="0"/>
                <a:ea typeface="Calibri" panose="020F0502020204030204" pitchFamily="34" charset="0"/>
                <a:cs typeface="Calibri" panose="020F0502020204030204" pitchFamily="34" charset="0"/>
              </a:rPr>
              <a:t>Мислењето на жртвата/сведокот</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800"/>
              </a:spcAft>
              <a:buFont typeface="Arial" panose="020B0604020202020204" pitchFamily="34" charset="0"/>
              <a:buChar char="•"/>
            </a:pPr>
            <a:r>
              <a:rPr lang="mk-MK" sz="2400" b="1" i="1" dirty="0">
                <a:effectLst/>
                <a:latin typeface="Calibri" panose="020F0502020204030204" pitchFamily="34" charset="0"/>
                <a:ea typeface="Calibri" panose="020F0502020204030204" pitchFamily="34" charset="0"/>
                <a:cs typeface="Calibri" panose="020F0502020204030204" pitchFamily="34" charset="0"/>
              </a:rPr>
              <a:t>Коментари, писмени изјави, гестикулации или графити</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800"/>
              </a:spcAft>
              <a:buFont typeface="Arial" panose="020B0604020202020204" pitchFamily="34" charset="0"/>
              <a:buChar char="•"/>
            </a:pPr>
            <a:r>
              <a:rPr lang="mk-MK" sz="2400" b="1" i="1" dirty="0">
                <a:effectLst/>
                <a:latin typeface="Calibri" panose="020F0502020204030204" pitchFamily="34" charset="0"/>
                <a:ea typeface="Calibri" panose="020F0502020204030204" pitchFamily="34" charset="0"/>
                <a:cs typeface="Calibri" panose="020F0502020204030204" pitchFamily="34" charset="0"/>
              </a:rPr>
              <a:t>Расни, етнички, родови и културни разлики</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800"/>
              </a:spcAft>
              <a:buFont typeface="Arial" panose="020B0604020202020204" pitchFamily="34" charset="0"/>
              <a:buChar char="•"/>
            </a:pPr>
            <a:r>
              <a:rPr lang="mk-MK" sz="2400" b="1" i="1" dirty="0">
                <a:effectLst/>
                <a:latin typeface="Calibri" panose="020F0502020204030204" pitchFamily="34" charset="0"/>
                <a:ea typeface="Calibri" panose="020F0502020204030204" pitchFamily="34" charset="0"/>
                <a:cs typeface="Calibri" panose="020F0502020204030204" pitchFamily="34" charset="0"/>
              </a:rPr>
              <a:t>Групи организирани од омраза</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50000"/>
              </a:lnSpc>
              <a:spcAft>
                <a:spcPts val="800"/>
              </a:spcAft>
              <a:buFont typeface="Arial" panose="020B0604020202020204" pitchFamily="34" charset="0"/>
              <a:buChar char="•"/>
            </a:pPr>
            <a:r>
              <a:rPr lang="mk-MK" sz="2400" b="1" i="1" dirty="0">
                <a:effectLst/>
                <a:latin typeface="Calibri" panose="020F0502020204030204" pitchFamily="34" charset="0"/>
                <a:ea typeface="Calibri" panose="020F0502020204030204" pitchFamily="34" charset="0"/>
                <a:cs typeface="Calibri" panose="020F0502020204030204" pitchFamily="34" charset="0"/>
              </a:rPr>
              <a:t>Претходни инциденти/ криминал од омраза</a:t>
            </a:r>
            <a:endParaRPr lang="ru-RU" sz="2400" b="1" dirty="0"/>
          </a:p>
          <a:p>
            <a:endParaRPr lang="en-US" sz="2400" b="1" dirty="0"/>
          </a:p>
        </p:txBody>
      </p:sp>
    </p:spTree>
    <p:extLst>
      <p:ext uri="{BB962C8B-B14F-4D97-AF65-F5344CB8AC3E}">
        <p14:creationId xmlns:p14="http://schemas.microsoft.com/office/powerpoint/2010/main" xmlns="" val="786801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0DC5711-65CE-4E1B-84C3-D08DA77D8B7A}"/>
              </a:ext>
            </a:extLst>
          </p:cNvPr>
          <p:cNvSpPr txBox="1"/>
          <p:nvPr/>
        </p:nvSpPr>
        <p:spPr>
          <a:xfrm>
            <a:off x="1510145" y="390620"/>
            <a:ext cx="10584873" cy="1569660"/>
          </a:xfrm>
          <a:prstGeom prst="rect">
            <a:avLst/>
          </a:prstGeom>
          <a:noFill/>
        </p:spPr>
        <p:txBody>
          <a:bodyPr wrap="square">
            <a:spAutoFit/>
          </a:bodyPr>
          <a:lstStyle/>
          <a:p>
            <a:r>
              <a:rPr lang="ru-RU" sz="2400" b="1" dirty="0" err="1"/>
              <a:t>Статистички</a:t>
            </a:r>
            <a:r>
              <a:rPr lang="ru-RU" sz="2400" b="1" dirty="0"/>
              <a:t> </a:t>
            </a:r>
            <a:r>
              <a:rPr lang="ru-RU" sz="2400" b="1" dirty="0" err="1"/>
              <a:t>податоци</a:t>
            </a:r>
            <a:r>
              <a:rPr lang="ru-RU" sz="2400" b="1" dirty="0"/>
              <a:t> за </a:t>
            </a:r>
            <a:r>
              <a:rPr lang="ru-RU" sz="2400" b="1" dirty="0" err="1"/>
              <a:t>инциденти</a:t>
            </a:r>
            <a:r>
              <a:rPr lang="ru-RU" sz="2400" b="1" dirty="0"/>
              <a:t> од </a:t>
            </a:r>
            <a:r>
              <a:rPr lang="ru-RU" sz="2400" b="1" dirty="0" err="1"/>
              <a:t>омраза</a:t>
            </a:r>
            <a:endParaRPr lang="ru-RU" sz="2400" b="1" dirty="0"/>
          </a:p>
          <a:p>
            <a:endParaRPr lang="ru-RU" sz="2400" b="1" dirty="0"/>
          </a:p>
          <a:p>
            <a:pPr marL="342900" indent="-342900">
              <a:buFont typeface="Arial" panose="020B0604020202020204" pitchFamily="34" charset="0"/>
              <a:buChar char="•"/>
            </a:pPr>
            <a:r>
              <a:rPr lang="ru-RU" sz="2400" dirty="0"/>
              <a:t>ОБСЕ ( https://hatecrime.osce.org/incidents?country=MK) , </a:t>
            </a:r>
          </a:p>
          <a:p>
            <a:pPr marL="342900" indent="-342900">
              <a:buFont typeface="Arial" panose="020B0604020202020204" pitchFamily="34" charset="0"/>
              <a:buChar char="•"/>
            </a:pPr>
            <a:r>
              <a:rPr lang="ru-RU" sz="2400" dirty="0"/>
              <a:t>https://zlostorstvaodomraza.com/ - </a:t>
            </a:r>
            <a:r>
              <a:rPr lang="ru-RU" sz="2400" dirty="0" err="1"/>
              <a:t>Хелсиншкиот</a:t>
            </a:r>
            <a:r>
              <a:rPr lang="ru-RU" sz="2400" dirty="0"/>
              <a:t> комитет за </a:t>
            </a:r>
            <a:r>
              <a:rPr lang="ru-RU" sz="2400" dirty="0" err="1"/>
              <a:t>човекови</a:t>
            </a:r>
            <a:r>
              <a:rPr lang="ru-RU" sz="2400" dirty="0"/>
              <a:t> права</a:t>
            </a:r>
          </a:p>
        </p:txBody>
      </p:sp>
      <p:pic>
        <p:nvPicPr>
          <p:cNvPr id="4" name="Picture 3" descr="Graphical user interface, text, application&#10;&#10;Description automatically generated">
            <a:extLst>
              <a:ext uri="{FF2B5EF4-FFF2-40B4-BE49-F238E27FC236}">
                <a16:creationId xmlns:a16="http://schemas.microsoft.com/office/drawing/2014/main" xmlns="" id="{DC20D53C-954A-4E85-AB9F-A464603A0E40}"/>
              </a:ext>
            </a:extLst>
          </p:cNvPr>
          <p:cNvPicPr/>
          <p:nvPr/>
        </p:nvPicPr>
        <p:blipFill rotWithShape="1">
          <a:blip r:embed="rId2"/>
          <a:srcRect l="34482" t="26132" r="35604" b="25691"/>
          <a:stretch/>
        </p:blipFill>
        <p:spPr bwMode="auto">
          <a:xfrm>
            <a:off x="1648691" y="2147455"/>
            <a:ext cx="10169237" cy="4319925"/>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604260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525790C-9369-4C88-9D82-570C567376A7}"/>
              </a:ext>
            </a:extLst>
          </p:cNvPr>
          <p:cNvSpPr txBox="1"/>
          <p:nvPr/>
        </p:nvSpPr>
        <p:spPr>
          <a:xfrm>
            <a:off x="1911927" y="667894"/>
            <a:ext cx="9337964" cy="3785652"/>
          </a:xfrm>
          <a:prstGeom prst="rect">
            <a:avLst/>
          </a:prstGeom>
          <a:noFill/>
        </p:spPr>
        <p:txBody>
          <a:bodyPr wrap="square">
            <a:spAutoFit/>
          </a:bodyPr>
          <a:lstStyle/>
          <a:p>
            <a:r>
              <a:rPr lang="mk-MK" sz="2400" b="1" dirty="0"/>
              <a:t>Европски ден на жртвите на криминал од омраза</a:t>
            </a:r>
          </a:p>
          <a:p>
            <a:endParaRPr lang="mk-MK" sz="2400" b="1" dirty="0"/>
          </a:p>
          <a:p>
            <a:endParaRPr lang="mk-MK" sz="2400" b="1" dirty="0"/>
          </a:p>
          <a:p>
            <a:pPr marL="342900" indent="-342900">
              <a:buFont typeface="Arial" panose="020B0604020202020204" pitchFamily="34" charset="0"/>
              <a:buChar char="•"/>
            </a:pPr>
            <a:r>
              <a:rPr lang="mk-MK" sz="2400" dirty="0"/>
              <a:t>22 јули, прогласен од Советот на Европа. </a:t>
            </a:r>
          </a:p>
          <a:p>
            <a:pPr marL="342900" indent="-342900">
              <a:buFont typeface="Arial" panose="020B0604020202020204" pitchFamily="34" charset="0"/>
              <a:buChar char="•"/>
            </a:pPr>
            <a:endParaRPr lang="mk-MK" sz="2400" dirty="0"/>
          </a:p>
          <a:p>
            <a:pPr algn="just"/>
            <a:r>
              <a:rPr lang="mk-MK" sz="2400" dirty="0"/>
              <a:t>	Целта на овој датум е да се воспостави како ден за признавање на проблемот со криминалот од омраза во Европа, да им се даде поддршка на жртвите, да се потврди заложбата за мониторирање, за спроведување на законот и за подигнување на јавната свест со цел да се осудат и да се спречат таквите кривични дела.</a:t>
            </a:r>
          </a:p>
        </p:txBody>
      </p:sp>
    </p:spTree>
    <p:extLst>
      <p:ext uri="{BB962C8B-B14F-4D97-AF65-F5344CB8AC3E}">
        <p14:creationId xmlns:p14="http://schemas.microsoft.com/office/powerpoint/2010/main" xmlns="" val="328992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C5F30B9-C740-45BF-ABA3-99CFF426D56D}"/>
              </a:ext>
            </a:extLst>
          </p:cNvPr>
          <p:cNvSpPr txBox="1"/>
          <p:nvPr/>
        </p:nvSpPr>
        <p:spPr>
          <a:xfrm>
            <a:off x="1620983" y="1900764"/>
            <a:ext cx="10363200" cy="3046988"/>
          </a:xfrm>
          <a:prstGeom prst="rect">
            <a:avLst/>
          </a:prstGeom>
          <a:noFill/>
        </p:spPr>
        <p:txBody>
          <a:bodyPr wrap="square">
            <a:spAutoFit/>
          </a:bodyPr>
          <a:lstStyle/>
          <a:p>
            <a:pPr algn="just"/>
            <a:r>
              <a:rPr lang="ru-RU" sz="2400" dirty="0"/>
              <a:t>	</a:t>
            </a:r>
            <a:r>
              <a:rPr lang="mk-MK" sz="2400" dirty="0"/>
              <a:t>Казнено-правната заштита има комплексна природа: тоа е превенција низ репресија, репресија заради поголема превенција. </a:t>
            </a:r>
          </a:p>
          <a:p>
            <a:pPr algn="just"/>
            <a:endParaRPr lang="mk-MK" sz="2400" dirty="0"/>
          </a:p>
          <a:p>
            <a:pPr algn="just"/>
            <a:r>
              <a:rPr lang="mk-MK" sz="2400" dirty="0"/>
              <a:t>	Во таа смисла, усвојувањето на посебен концепт на казнено-правна реакција на делата на омраза може да делува како силен превентивен фактор за намалување на тензиите и конфликтите во општеството, кои настануваат врз создавањето или потенцирањето на разликите меѓу поединците и групите на кои им припаѓаат.</a:t>
            </a:r>
          </a:p>
        </p:txBody>
      </p:sp>
    </p:spTree>
    <p:extLst>
      <p:ext uri="{BB962C8B-B14F-4D97-AF65-F5344CB8AC3E}">
        <p14:creationId xmlns:p14="http://schemas.microsoft.com/office/powerpoint/2010/main" xmlns="" val="356439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C1DF9C5-E350-452C-9F38-DF6C1851DE4C}"/>
              </a:ext>
            </a:extLst>
          </p:cNvPr>
          <p:cNvSpPr txBox="1"/>
          <p:nvPr/>
        </p:nvSpPr>
        <p:spPr>
          <a:xfrm>
            <a:off x="1690255" y="690494"/>
            <a:ext cx="10280073" cy="4154984"/>
          </a:xfrm>
          <a:prstGeom prst="rect">
            <a:avLst/>
          </a:prstGeom>
          <a:noFill/>
        </p:spPr>
        <p:txBody>
          <a:bodyPr wrap="square">
            <a:spAutoFit/>
          </a:bodyPr>
          <a:lstStyle/>
          <a:p>
            <a:r>
              <a:rPr lang="mk-MK" sz="2400" b="1" u="sng" dirty="0"/>
              <a:t>Амандмани за криминал од омраза во КЗ</a:t>
            </a:r>
          </a:p>
          <a:p>
            <a:endParaRPr lang="ru-RU" sz="2400" b="1" dirty="0"/>
          </a:p>
          <a:p>
            <a:pPr algn="just"/>
            <a:r>
              <a:rPr lang="mk-MK" sz="2400" dirty="0"/>
              <a:t>	Првичните одредби во КЗ кои се однесуваат на криминал од омраза се воведени во 2009 година во член 39 став 5 кога при одмерувањето на казната од страните на судиите, како отежнителна околност, се воведува оценка на мотивацијата на сторителот односно дека кривичното дело е сторено “против лице или група на лица или имот, непосредно или посредно, поради неговото или нивното национално и социјално потекло, политичкото и верското убедување, имотната и општествената положба, полот, расата или бојата на кожата.“ </a:t>
            </a:r>
          </a:p>
          <a:p>
            <a:endParaRPr lang="en-US" sz="2400" b="1" dirty="0"/>
          </a:p>
        </p:txBody>
      </p:sp>
    </p:spTree>
    <p:extLst>
      <p:ext uri="{BB962C8B-B14F-4D97-AF65-F5344CB8AC3E}">
        <p14:creationId xmlns:p14="http://schemas.microsoft.com/office/powerpoint/2010/main" xmlns="" val="172658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15820DA-25BE-4739-AA0C-200CA6A9DA9C}"/>
              </a:ext>
            </a:extLst>
          </p:cNvPr>
          <p:cNvSpPr txBox="1"/>
          <p:nvPr/>
        </p:nvSpPr>
        <p:spPr>
          <a:xfrm>
            <a:off x="1607127" y="349425"/>
            <a:ext cx="10377054" cy="5632311"/>
          </a:xfrm>
          <a:prstGeom prst="rect">
            <a:avLst/>
          </a:prstGeom>
          <a:noFill/>
        </p:spPr>
        <p:txBody>
          <a:bodyPr wrap="square">
            <a:spAutoFit/>
          </a:bodyPr>
          <a:lstStyle/>
          <a:p>
            <a:r>
              <a:rPr lang="mk-MK" sz="2400" b="1" dirty="0"/>
              <a:t>Амандмани за криминал од омраза во КЗ</a:t>
            </a:r>
          </a:p>
          <a:p>
            <a:endParaRPr lang="mk-MK" sz="2400" dirty="0"/>
          </a:p>
          <a:p>
            <a:r>
              <a:rPr lang="mk-MK" sz="2400" dirty="0"/>
              <a:t>Со амандман на КЗ од 2014 година членот 39 став 5 се измени во смисла на проширување на заштитените карактеристики и гласи:</a:t>
            </a:r>
          </a:p>
          <a:p>
            <a:endParaRPr lang="mk-MK" sz="2400" dirty="0"/>
          </a:p>
          <a:p>
            <a:pPr algn="just"/>
            <a:r>
              <a:rPr lang="mk-MK" sz="2400" dirty="0"/>
              <a:t>	“При одмерување на казната судот посебно ќе има предвид дали кривичното дело е сторено против лице или група на лица или имот, непосредно или посредно, поради нивната припадност на одреден пол, раса, боја на кожа, род, припадност на маргинализирана група, етничка припадност, јазик, државјанство, социјално потекло, религија или верско уверување, други видови уверувања, образование, политичка припадност, личен или општествен статус, ментална или телесна попреченост, возраст, семејна или брачна состојба, имотен статус, здравствена состојба, или на која било друга основа предвидена со закон или ратификуван меѓународен договор.” </a:t>
            </a:r>
          </a:p>
        </p:txBody>
      </p:sp>
    </p:spTree>
    <p:extLst>
      <p:ext uri="{BB962C8B-B14F-4D97-AF65-F5344CB8AC3E}">
        <p14:creationId xmlns:p14="http://schemas.microsoft.com/office/powerpoint/2010/main" xmlns="" val="3875415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B0D741-C8CD-4A84-A6A2-895565C3BCE1}"/>
              </a:ext>
            </a:extLst>
          </p:cNvPr>
          <p:cNvSpPr txBox="1"/>
          <p:nvPr/>
        </p:nvSpPr>
        <p:spPr>
          <a:xfrm>
            <a:off x="1551709" y="117693"/>
            <a:ext cx="10515600" cy="4524315"/>
          </a:xfrm>
          <a:prstGeom prst="rect">
            <a:avLst/>
          </a:prstGeom>
          <a:noFill/>
        </p:spPr>
        <p:txBody>
          <a:bodyPr wrap="square">
            <a:spAutoFit/>
          </a:bodyPr>
          <a:lstStyle/>
          <a:p>
            <a:pPr algn="ctr"/>
            <a:r>
              <a:rPr lang="mk-MK" sz="2400" b="1" i="1" dirty="0"/>
              <a:t>Работна група за ревидирање на одредбите на Кривичниот законик кои се однесуваат на криминал од омраза</a:t>
            </a:r>
          </a:p>
          <a:p>
            <a:endParaRPr lang="mk-MK" sz="2400" dirty="0"/>
          </a:p>
          <a:p>
            <a:pPr algn="just"/>
            <a:r>
              <a:rPr lang="mk-MK" sz="2400" dirty="0"/>
              <a:t>	</a:t>
            </a:r>
          </a:p>
          <a:p>
            <a:pPr algn="just"/>
            <a:r>
              <a:rPr lang="ru-RU" sz="2400" dirty="0"/>
              <a:t>	</a:t>
            </a:r>
            <a:r>
              <a:rPr lang="mk-MK" sz="2400" dirty="0"/>
              <a:t>Работната група ги изработи предложените законски измени и ги претстави на стручна расправа во декември 2015 година</a:t>
            </a:r>
            <a:r>
              <a:rPr lang="ru-RU" sz="2400" dirty="0"/>
              <a:t>. </a:t>
            </a:r>
          </a:p>
          <a:p>
            <a:pPr algn="just"/>
            <a:endParaRPr lang="ru-RU" sz="2400" dirty="0"/>
          </a:p>
          <a:p>
            <a:pPr algn="just"/>
            <a:r>
              <a:rPr lang="ru-RU" sz="2400" dirty="0"/>
              <a:t>	</a:t>
            </a:r>
            <a:r>
              <a:rPr lang="mk-MK" sz="2400" dirty="0"/>
              <a:t>Законските измени на текстот на КЗ коишто го уредуваат прашањето за криминал од омраза беа усвоени на крајот на 2018 година, а стапија во сила во 2019 година</a:t>
            </a:r>
            <a:r>
              <a:rPr lang="ru-RU" sz="2400" dirty="0"/>
              <a:t>.</a:t>
            </a:r>
          </a:p>
          <a:p>
            <a:pPr algn="just"/>
            <a:endParaRPr lang="mk-MK" sz="2400" dirty="0"/>
          </a:p>
          <a:p>
            <a:pPr algn="just"/>
            <a:endParaRPr lang="mk-MK" sz="2400" dirty="0"/>
          </a:p>
        </p:txBody>
      </p:sp>
    </p:spTree>
    <p:extLst>
      <p:ext uri="{BB962C8B-B14F-4D97-AF65-F5344CB8AC3E}">
        <p14:creationId xmlns:p14="http://schemas.microsoft.com/office/powerpoint/2010/main" xmlns="" val="110406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4594C1E-635F-4E20-9C9C-60522EF0DC50}"/>
              </a:ext>
            </a:extLst>
          </p:cNvPr>
          <p:cNvSpPr txBox="1"/>
          <p:nvPr/>
        </p:nvSpPr>
        <p:spPr>
          <a:xfrm>
            <a:off x="1704108" y="473656"/>
            <a:ext cx="10238509" cy="6001643"/>
          </a:xfrm>
          <a:prstGeom prst="rect">
            <a:avLst/>
          </a:prstGeom>
          <a:noFill/>
        </p:spPr>
        <p:txBody>
          <a:bodyPr wrap="square">
            <a:spAutoFit/>
          </a:bodyPr>
          <a:lstStyle/>
          <a:p>
            <a:pPr algn="just"/>
            <a:r>
              <a:rPr lang="ru-RU" sz="2400" dirty="0"/>
              <a:t>	</a:t>
            </a:r>
            <a:r>
              <a:rPr lang="mk-MK" sz="2400" dirty="0"/>
              <a:t>Анализи на законодавството за криминал од мраза на земјите од регионот но и земји кои бележат добри резултати во ефективната борба против криминал од омраза:</a:t>
            </a:r>
          </a:p>
          <a:p>
            <a:endParaRPr lang="mk-MK" sz="2400" dirty="0"/>
          </a:p>
          <a:p>
            <a:pPr marL="1714500" lvl="3" indent="-342900">
              <a:buFont typeface="Arial" panose="020B0604020202020204" pitchFamily="34" charset="0"/>
              <a:buChar char="•"/>
            </a:pPr>
            <a:r>
              <a:rPr lang="mk-MK" sz="2400" dirty="0"/>
              <a:t>Обединето Кралство,</a:t>
            </a:r>
          </a:p>
          <a:p>
            <a:pPr marL="1714500" lvl="3" indent="-342900">
              <a:buFont typeface="Arial" panose="020B0604020202020204" pitchFamily="34" charset="0"/>
              <a:buChar char="•"/>
            </a:pPr>
            <a:r>
              <a:rPr lang="mk-MK" sz="2400" dirty="0"/>
              <a:t>Полска,</a:t>
            </a:r>
          </a:p>
          <a:p>
            <a:pPr marL="1714500" lvl="3" indent="-342900">
              <a:buFont typeface="Arial" panose="020B0604020202020204" pitchFamily="34" charset="0"/>
              <a:buChar char="•"/>
            </a:pPr>
            <a:r>
              <a:rPr lang="mk-MK" sz="2400" dirty="0"/>
              <a:t>Хрватска,</a:t>
            </a:r>
          </a:p>
          <a:p>
            <a:pPr marL="1714500" lvl="3" indent="-342900">
              <a:buFont typeface="Arial" panose="020B0604020202020204" pitchFamily="34" charset="0"/>
              <a:buChar char="•"/>
            </a:pPr>
            <a:r>
              <a:rPr lang="mk-MK" sz="2400" dirty="0"/>
              <a:t>Словенија, </a:t>
            </a:r>
          </a:p>
          <a:p>
            <a:pPr marL="1714500" lvl="3" indent="-342900">
              <a:buFont typeface="Arial" panose="020B0604020202020204" pitchFamily="34" charset="0"/>
              <a:buChar char="•"/>
            </a:pPr>
            <a:r>
              <a:rPr lang="mk-MK" sz="2400" dirty="0"/>
              <a:t>Србија, </a:t>
            </a:r>
          </a:p>
          <a:p>
            <a:pPr marL="1714500" lvl="3" indent="-342900">
              <a:buFont typeface="Arial" panose="020B0604020202020204" pitchFamily="34" charset="0"/>
              <a:buChar char="•"/>
            </a:pPr>
            <a:r>
              <a:rPr lang="mk-MK" sz="2400" dirty="0"/>
              <a:t>Босна и Херцеговина,</a:t>
            </a:r>
          </a:p>
          <a:p>
            <a:pPr marL="1714500" lvl="3" indent="-342900">
              <a:buFont typeface="Arial" panose="020B0604020202020204" pitchFamily="34" charset="0"/>
              <a:buChar char="•"/>
            </a:pPr>
            <a:r>
              <a:rPr lang="mk-MK" sz="2400" dirty="0"/>
              <a:t> Црна Гора, </a:t>
            </a:r>
          </a:p>
          <a:p>
            <a:pPr marL="1714500" lvl="3" indent="-342900">
              <a:buFont typeface="Arial" panose="020B0604020202020204" pitchFamily="34" charset="0"/>
              <a:buChar char="•"/>
            </a:pPr>
            <a:r>
              <a:rPr lang="mk-MK" sz="2400" dirty="0"/>
              <a:t>Албанија,</a:t>
            </a:r>
          </a:p>
          <a:p>
            <a:pPr marL="1714500" lvl="3" indent="-342900">
              <a:buFont typeface="Arial" panose="020B0604020202020204" pitchFamily="34" charset="0"/>
              <a:buChar char="•"/>
            </a:pPr>
            <a:r>
              <a:rPr lang="mk-MK" sz="2400" dirty="0"/>
              <a:t>Косово</a:t>
            </a:r>
          </a:p>
          <a:p>
            <a:endParaRPr lang="ru-RU" sz="2400" dirty="0"/>
          </a:p>
          <a:p>
            <a:endParaRPr lang="ru-RU" sz="2400" dirty="0"/>
          </a:p>
          <a:p>
            <a:endParaRPr lang="en-US" sz="2400" dirty="0"/>
          </a:p>
        </p:txBody>
      </p:sp>
    </p:spTree>
    <p:extLst>
      <p:ext uri="{BB962C8B-B14F-4D97-AF65-F5344CB8AC3E}">
        <p14:creationId xmlns:p14="http://schemas.microsoft.com/office/powerpoint/2010/main" xmlns="" val="191693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65259E-84B7-4F42-8804-A96DA7E240B7}"/>
              </a:ext>
            </a:extLst>
          </p:cNvPr>
          <p:cNvSpPr txBox="1"/>
          <p:nvPr/>
        </p:nvSpPr>
        <p:spPr>
          <a:xfrm>
            <a:off x="1551709" y="117693"/>
            <a:ext cx="10238509" cy="5262979"/>
          </a:xfrm>
          <a:prstGeom prst="rect">
            <a:avLst/>
          </a:prstGeom>
          <a:noFill/>
        </p:spPr>
        <p:txBody>
          <a:bodyPr wrap="square">
            <a:spAutoFit/>
          </a:bodyPr>
          <a:lstStyle/>
          <a:p>
            <a:r>
              <a:rPr lang="mk-MK" sz="2400" dirty="0"/>
              <a:t>Врз основа на направената анализа е констатирано дека</a:t>
            </a:r>
            <a:r>
              <a:rPr lang="ru-RU" sz="2400" dirty="0"/>
              <a:t>:</a:t>
            </a:r>
            <a:endParaRPr lang="en-US" sz="2400" dirty="0"/>
          </a:p>
          <a:p>
            <a:endParaRPr lang="ru-RU" sz="2400" dirty="0"/>
          </a:p>
          <a:p>
            <a:pPr algn="just"/>
            <a:r>
              <a:rPr lang="ru-RU" sz="2400" dirty="0"/>
              <a:t>• </a:t>
            </a:r>
            <a:r>
              <a:rPr lang="mk-MK" sz="2400" dirty="0"/>
              <a:t>Повеќето земји го прифаќаат дискриминаторниот модел наспроти моделот на непријателство при дизајнирање на законските одредби за криминал од омраза</a:t>
            </a:r>
            <a:r>
              <a:rPr lang="ru-RU" sz="2400" dirty="0"/>
              <a:t>. </a:t>
            </a:r>
            <a:endParaRPr lang="en-US" sz="2400" dirty="0"/>
          </a:p>
          <a:p>
            <a:pPr algn="just"/>
            <a:endParaRPr lang="en-US" sz="2400" dirty="0"/>
          </a:p>
          <a:p>
            <a:pPr algn="just"/>
            <a:r>
              <a:rPr lang="ru-RU" sz="2400" dirty="0"/>
              <a:t>• </a:t>
            </a:r>
            <a:r>
              <a:rPr lang="mk-MK" sz="2400" dirty="0"/>
              <a:t>Дефинирање на криминалот од омраза во општите дефиниции во кривичните законици е повеќе исклучок отколку правило. </a:t>
            </a:r>
          </a:p>
          <a:p>
            <a:pPr algn="just"/>
            <a:endParaRPr lang="ru-RU" sz="2400" dirty="0"/>
          </a:p>
          <a:p>
            <a:pPr algn="just"/>
            <a:r>
              <a:rPr lang="mk-MK" sz="2400" b="1" dirty="0"/>
              <a:t>Дефиницијата на криминалот од омраза доведува до поголема сигурност во правниот систем за елементите на таквите кривични дела како и полесно регистрирање од страна на судските системи за евиденција</a:t>
            </a:r>
            <a:r>
              <a:rPr lang="ru-RU" sz="2400" dirty="0"/>
              <a:t>. </a:t>
            </a:r>
          </a:p>
          <a:p>
            <a:pPr algn="just"/>
            <a:endParaRPr lang="en-US" sz="2400" dirty="0"/>
          </a:p>
          <a:p>
            <a:pPr algn="just"/>
            <a:endParaRPr lang="ru-RU" sz="2400" dirty="0"/>
          </a:p>
        </p:txBody>
      </p:sp>
    </p:spTree>
    <p:extLst>
      <p:ext uri="{BB962C8B-B14F-4D97-AF65-F5344CB8AC3E}">
        <p14:creationId xmlns:p14="http://schemas.microsoft.com/office/powerpoint/2010/main" xmlns="" val="240263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382BAAC-4657-4DEE-B06C-24146EED1EA9}"/>
              </a:ext>
            </a:extLst>
          </p:cNvPr>
          <p:cNvSpPr txBox="1"/>
          <p:nvPr/>
        </p:nvSpPr>
        <p:spPr>
          <a:xfrm>
            <a:off x="1648690" y="487025"/>
            <a:ext cx="10058400" cy="6370975"/>
          </a:xfrm>
          <a:prstGeom prst="rect">
            <a:avLst/>
          </a:prstGeom>
          <a:noFill/>
        </p:spPr>
        <p:txBody>
          <a:bodyPr wrap="square">
            <a:spAutoFit/>
          </a:bodyPr>
          <a:lstStyle/>
          <a:p>
            <a:r>
              <a:rPr lang="ru-RU" dirty="0"/>
              <a:t>• </a:t>
            </a:r>
            <a:r>
              <a:rPr lang="mk-MK" sz="2400" dirty="0"/>
              <a:t>Во однос на омразата како отежнувачки елемент пресекот на анализата покажува дека најчесто се додава дополнителен став на кривичното дело кое дава заострена санкција</a:t>
            </a:r>
            <a:endParaRPr lang="en-US" sz="2400" dirty="0"/>
          </a:p>
          <a:p>
            <a:endParaRPr lang="en-US" sz="2400" dirty="0"/>
          </a:p>
          <a:p>
            <a:pPr algn="just"/>
            <a:r>
              <a:rPr lang="ru-RU" sz="2400" dirty="0"/>
              <a:t>• </a:t>
            </a:r>
            <a:r>
              <a:rPr lang="mk-MK" sz="2400" dirty="0"/>
              <a:t>Бројот на заштитени карактеристики варира од една држава до друга во зависност од правната традиција како и од вредностите на самото општество</a:t>
            </a:r>
            <a:r>
              <a:rPr lang="ru-RU" sz="2400" dirty="0"/>
              <a:t>. </a:t>
            </a:r>
            <a:endParaRPr lang="en-US" sz="2400" dirty="0"/>
          </a:p>
          <a:p>
            <a:pPr algn="just"/>
            <a:endParaRPr lang="en-US" sz="2400" dirty="0"/>
          </a:p>
          <a:p>
            <a:pPr algn="just"/>
            <a:r>
              <a:rPr lang="mk-MK" sz="2400" dirty="0"/>
              <a:t>	Ниедна држава нема премногу широка и отворена листа на заштитени карактеристики. </a:t>
            </a:r>
          </a:p>
          <a:p>
            <a:pPr algn="just"/>
            <a:endParaRPr lang="mk-MK" sz="2400" dirty="0"/>
          </a:p>
          <a:p>
            <a:pPr algn="just"/>
            <a:r>
              <a:rPr lang="mk-MK" sz="2400" dirty="0"/>
              <a:t>	Широката палета на заштита претежно е оставена на анти-дискриминационото законодавство и разрешувањето на таквите случаи е во надлежност на граѓанските судови</a:t>
            </a:r>
            <a:r>
              <a:rPr lang="ru-RU" sz="2400" dirty="0"/>
              <a:t>. </a:t>
            </a:r>
          </a:p>
          <a:p>
            <a:pPr algn="just"/>
            <a:endParaRPr lang="en-US" sz="2400" dirty="0"/>
          </a:p>
          <a:p>
            <a:endParaRPr lang="en-US" sz="2400" dirty="0"/>
          </a:p>
          <a:p>
            <a:endParaRPr lang="en-US" sz="2400" dirty="0"/>
          </a:p>
        </p:txBody>
      </p:sp>
    </p:spTree>
    <p:extLst>
      <p:ext uri="{BB962C8B-B14F-4D97-AF65-F5344CB8AC3E}">
        <p14:creationId xmlns:p14="http://schemas.microsoft.com/office/powerpoint/2010/main" xmlns="" val="2269339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109</TotalTime>
  <Words>696</Words>
  <Application>Microsoft Office PowerPoint</Application>
  <PresentationFormat>Custom</PresentationFormat>
  <Paragraphs>161</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Parallax</vt:lpstr>
      <vt:lpstr>Амандманите за криминал од омраза на КЗ</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Амандманите за криминал од омраза на КЗ</dc:title>
  <dc:creator>User</dc:creator>
  <cp:lastModifiedBy>gordana.lazarevska</cp:lastModifiedBy>
  <cp:revision>3</cp:revision>
  <dcterms:created xsi:type="dcterms:W3CDTF">2023-05-07T11:20:02Z</dcterms:created>
  <dcterms:modified xsi:type="dcterms:W3CDTF">2023-05-08T07:18:05Z</dcterms:modified>
</cp:coreProperties>
</file>